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Gill Sans" panose="020B0604020202020204" charset="0"/>
      <p:regular r:id="rId30"/>
      <p:bold r:id="rId31"/>
    </p:embeddedFont>
    <p:embeddedFont>
      <p:font typeface="Helvetica Neue" panose="020B0604020202020204" charset="0"/>
      <p:regular r:id="rId32"/>
      <p:bold r:id="rId33"/>
      <p:italic r:id="rId34"/>
      <p:boldItalic r:id="rId35"/>
    </p:embeddedFont>
    <p:embeddedFont>
      <p:font typeface="Helvetica Neue Light"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174" y="1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g6b5378cdd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 name="Google Shape;24;g6b5378cdd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c58e43a5f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c58e43a5f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6b5378cdda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6b5378cdda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bddf4c4d4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6bddf4c4d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bddf4c4d4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bddf4c4d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bddf4c4d4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bddf4c4d4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c611c4dc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6c611c4dc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6bddf4c4d4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6bddf4c4d4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bddf4c4d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6bddf4c4d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dd900e26e_2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dd900e26e_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b5378cdd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6b5378cdd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g6b5378cdda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 name="Google Shape;30;g6b5378cdd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b5378cdda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6b5378cdda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c58e43a5f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c58e43a5f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6b5378cdda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6b5378cdd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67d04f23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767d04f23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g6fe262194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 name="Google Shape;37;g6fe262194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6b5378cdda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 name="Google Shape;43;g6b5378cdd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7c58e43a5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7c58e43a5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6fe262194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6fe262194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c58e43a5f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c58e43a5f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c58e43a5f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c58e43a5f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65278ddb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65278ddb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841772"/>
            <a:ext cx="6858000" cy="1790700"/>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Clr>
                <a:srgbClr val="000000"/>
              </a:buClr>
              <a:buSzPts val="2400"/>
              <a:buFont typeface="Gill Sans"/>
              <a:buNone/>
              <a:defRPr sz="6000" b="0" i="0" u="none" strike="noStrike" cap="none">
                <a:solidFill>
                  <a:srgbClr val="000000"/>
                </a:solidFill>
                <a:latin typeface="Gill Sans"/>
                <a:ea typeface="Gill Sans"/>
                <a:cs typeface="Gill Sans"/>
                <a:sym typeface="Gill Sans"/>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143000" y="2701528"/>
            <a:ext cx="6858000" cy="1241700"/>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rgbClr val="7F7F7F"/>
              </a:buClr>
              <a:buSzPts val="1800"/>
              <a:buFont typeface="Arial"/>
              <a:buNone/>
              <a:defRPr sz="2400" b="0" i="0" u="none" strike="noStrike" cap="none">
                <a:solidFill>
                  <a:srgbClr val="7F7F7F"/>
                </a:solidFill>
                <a:latin typeface="Gill Sans"/>
                <a:ea typeface="Gill Sans"/>
                <a:cs typeface="Gill Sans"/>
                <a:sym typeface="Gill Sans"/>
              </a:defRPr>
            </a:lvl1pPr>
            <a:lvl2pPr marL="457200" marR="0" lvl="1" indent="0" algn="ctr" rtl="0">
              <a:lnSpc>
                <a:spcPct val="90000"/>
              </a:lnSpc>
              <a:spcBef>
                <a:spcPts val="500"/>
              </a:spcBef>
              <a:spcAft>
                <a:spcPts val="0"/>
              </a:spcAft>
              <a:buClr>
                <a:srgbClr val="7F7F7F"/>
              </a:buClr>
              <a:buSzPts val="1800"/>
              <a:buFont typeface="Arial"/>
              <a:buNone/>
              <a:defRPr sz="2000" b="0" i="0" u="none" strike="noStrike" cap="none">
                <a:solidFill>
                  <a:srgbClr val="7F7F7F"/>
                </a:solidFill>
                <a:latin typeface="Gill Sans"/>
                <a:ea typeface="Gill Sans"/>
                <a:cs typeface="Gill Sans"/>
                <a:sym typeface="Gill Sans"/>
              </a:defRPr>
            </a:lvl2pPr>
            <a:lvl3pPr marL="914400" marR="0" lvl="2" indent="0" algn="ctr" rtl="0">
              <a:lnSpc>
                <a:spcPct val="90000"/>
              </a:lnSpc>
              <a:spcBef>
                <a:spcPts val="500"/>
              </a:spcBef>
              <a:spcAft>
                <a:spcPts val="0"/>
              </a:spcAft>
              <a:buClr>
                <a:srgbClr val="7F7F7F"/>
              </a:buClr>
              <a:buSzPts val="1800"/>
              <a:buFont typeface="Arial"/>
              <a:buNone/>
              <a:defRPr sz="1800" b="0" i="0" u="none" strike="noStrike" cap="none">
                <a:solidFill>
                  <a:srgbClr val="7F7F7F"/>
                </a:solidFill>
                <a:latin typeface="Gill Sans"/>
                <a:ea typeface="Gill Sans"/>
                <a:cs typeface="Gill Sans"/>
                <a:sym typeface="Gill Sans"/>
              </a:defRPr>
            </a:lvl3pPr>
            <a:lvl4pPr marL="1371600" marR="0" lvl="3" indent="0" algn="ctr" rtl="0">
              <a:lnSpc>
                <a:spcPct val="90000"/>
              </a:lnSpc>
              <a:spcBef>
                <a:spcPts val="500"/>
              </a:spcBef>
              <a:spcAft>
                <a:spcPts val="0"/>
              </a:spcAft>
              <a:buClr>
                <a:srgbClr val="7F7F7F"/>
              </a:buClr>
              <a:buSzPts val="1800"/>
              <a:buFont typeface="Arial"/>
              <a:buNone/>
              <a:defRPr sz="1600" b="0" i="0" u="none" strike="noStrike" cap="none">
                <a:solidFill>
                  <a:srgbClr val="7F7F7F"/>
                </a:solidFill>
                <a:latin typeface="Gill Sans"/>
                <a:ea typeface="Gill Sans"/>
                <a:cs typeface="Gill Sans"/>
                <a:sym typeface="Gill Sans"/>
              </a:defRPr>
            </a:lvl4pPr>
            <a:lvl5pPr marL="1828800" marR="0" lvl="4" indent="0" algn="ctr" rtl="0">
              <a:lnSpc>
                <a:spcPct val="90000"/>
              </a:lnSpc>
              <a:spcBef>
                <a:spcPts val="500"/>
              </a:spcBef>
              <a:spcAft>
                <a:spcPts val="0"/>
              </a:spcAft>
              <a:buClr>
                <a:srgbClr val="7F7F7F"/>
              </a:buClr>
              <a:buSzPts val="1800"/>
              <a:buFont typeface="Arial"/>
              <a:buNone/>
              <a:defRPr sz="1600" b="0" i="0" u="none" strike="noStrike" cap="none">
                <a:solidFill>
                  <a:srgbClr val="7F7F7F"/>
                </a:solidFill>
                <a:latin typeface="Gill Sans"/>
                <a:ea typeface="Gill Sans"/>
                <a:cs typeface="Gill Sans"/>
                <a:sym typeface="Gill Sans"/>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0825" y="70646"/>
            <a:ext cx="7886700" cy="3891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SzPts val="2400"/>
              <a:buFont typeface="Gill Sans"/>
              <a:buNone/>
              <a:defRPr sz="2400" b="0" i="0" u="none" strike="noStrike" cap="none">
                <a:latin typeface="Gill Sans"/>
                <a:ea typeface="Gill Sans"/>
                <a:cs typeface="Gill Sans"/>
                <a:sym typeface="Gill Sans"/>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6" name="Google Shape;16;p3"/>
          <p:cNvSpPr txBox="1">
            <a:spLocks noGrp="1"/>
          </p:cNvSpPr>
          <p:nvPr>
            <p:ph type="body" idx="1"/>
          </p:nvPr>
        </p:nvSpPr>
        <p:spPr>
          <a:xfrm>
            <a:off x="628650" y="809351"/>
            <a:ext cx="7886700" cy="3823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1000"/>
              </a:spcBef>
              <a:spcAft>
                <a:spcPts val="0"/>
              </a:spcAft>
              <a:buClr>
                <a:srgbClr val="7F7F7F"/>
              </a:buClr>
              <a:buSzPts val="1800"/>
              <a:buFont typeface="Arial"/>
              <a:buChar char="•"/>
              <a:defRPr sz="1800" b="0" i="0" u="none" strike="noStrike" cap="none">
                <a:solidFill>
                  <a:srgbClr val="7F7F7F"/>
                </a:solidFill>
                <a:latin typeface="Gill Sans"/>
                <a:ea typeface="Gill Sans"/>
                <a:cs typeface="Gill Sans"/>
                <a:sym typeface="Gill Sans"/>
              </a:defRPr>
            </a:lvl1pPr>
            <a:lvl2pPr marL="914400" marR="0" lvl="1"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Gill Sans"/>
                <a:ea typeface="Gill Sans"/>
                <a:cs typeface="Gill Sans"/>
                <a:sym typeface="Gill Sans"/>
              </a:defRPr>
            </a:lvl2pPr>
            <a:lvl3pPr marL="1371600" marR="0" lvl="2"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7F7F7F"/>
              </a:buClr>
              <a:buSzPts val="1800"/>
              <a:buFont typeface="Arial"/>
              <a:buChar char="•"/>
              <a:defRPr b="0" i="0" u="none" strike="noStrike" cap="none">
                <a:solidFill>
                  <a:srgbClr val="7F7F7F"/>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7F7F7F"/>
              </a:buClr>
              <a:buSzPts val="1800"/>
              <a:buFont typeface="Arial"/>
              <a:buChar char="•"/>
              <a:defRPr b="0" i="0" u="none" strike="noStrike" cap="none">
                <a:solidFill>
                  <a:srgbClr val="7F7F7F"/>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_2">
  <p:cSld name="TITLE_1">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4"/>
          <p:cNvPicPr preferRelativeResize="0"/>
          <p:nvPr/>
        </p:nvPicPr>
        <p:blipFill>
          <a:blip r:embed="rId3">
            <a:alphaModFix/>
          </a:blip>
          <a:stretch>
            <a:fillRect/>
          </a:stretch>
        </p:blipFill>
        <p:spPr>
          <a:xfrm>
            <a:off x="6684139" y="4767631"/>
            <a:ext cx="2102174" cy="290600"/>
          </a:xfrm>
          <a:prstGeom prst="rect">
            <a:avLst/>
          </a:prstGeom>
          <a:noFill/>
          <a:ln>
            <a:noFill/>
          </a:ln>
        </p:spPr>
      </p:pic>
      <p:sp>
        <p:nvSpPr>
          <p:cNvPr id="19" name="Google Shape;19;p4"/>
          <p:cNvSpPr txBox="1">
            <a:spLocks noGrp="1"/>
          </p:cNvSpPr>
          <p:nvPr>
            <p:ph type="title"/>
          </p:nvPr>
        </p:nvSpPr>
        <p:spPr>
          <a:xfrm>
            <a:off x="457200" y="313800"/>
            <a:ext cx="8229600" cy="333900"/>
          </a:xfrm>
          <a:prstGeom prst="rect">
            <a:avLst/>
          </a:prstGeom>
          <a:noFill/>
        </p:spPr>
        <p:txBody>
          <a:bodyPr spcFirstLastPara="1" wrap="square" lIns="91425" tIns="91425" rIns="91425" bIns="91425" anchor="ctr" anchorCtr="0">
            <a:noAutofit/>
          </a:bodyPr>
          <a:lstStyle>
            <a:lvl1pPr lvl="0" rtl="0">
              <a:spcBef>
                <a:spcPts val="0"/>
              </a:spcBef>
              <a:spcAft>
                <a:spcPts val="0"/>
              </a:spcAft>
              <a:buNone/>
              <a:defRPr sz="24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solidFill>
                  <a:srgbClr val="FFFFFF"/>
                </a:solidFill>
                <a:latin typeface="Helvetica Neue Light"/>
                <a:ea typeface="Helvetica Neue Light"/>
                <a:cs typeface="Helvetica Neue Light"/>
                <a:sym typeface="Helvetica Neue Light"/>
              </a:defRPr>
            </a:lvl2pPr>
            <a:lvl3pPr lvl="2" rtl="0">
              <a:spcBef>
                <a:spcPts val="0"/>
              </a:spcBef>
              <a:spcAft>
                <a:spcPts val="0"/>
              </a:spcAft>
              <a:buNone/>
              <a:defRPr>
                <a:solidFill>
                  <a:srgbClr val="FFFFFF"/>
                </a:solidFill>
                <a:latin typeface="Helvetica Neue Light"/>
                <a:ea typeface="Helvetica Neue Light"/>
                <a:cs typeface="Helvetica Neue Light"/>
                <a:sym typeface="Helvetica Neue Light"/>
              </a:defRPr>
            </a:lvl3pPr>
            <a:lvl4pPr lvl="3" rtl="0">
              <a:spcBef>
                <a:spcPts val="0"/>
              </a:spcBef>
              <a:spcAft>
                <a:spcPts val="0"/>
              </a:spcAft>
              <a:buNone/>
              <a:defRPr>
                <a:solidFill>
                  <a:srgbClr val="FFFFFF"/>
                </a:solidFill>
                <a:latin typeface="Helvetica Neue Light"/>
                <a:ea typeface="Helvetica Neue Light"/>
                <a:cs typeface="Helvetica Neue Light"/>
                <a:sym typeface="Helvetica Neue Light"/>
              </a:defRPr>
            </a:lvl4pPr>
            <a:lvl5pPr lvl="4" rtl="0">
              <a:spcBef>
                <a:spcPts val="0"/>
              </a:spcBef>
              <a:spcAft>
                <a:spcPts val="0"/>
              </a:spcAft>
              <a:buNone/>
              <a:defRPr>
                <a:solidFill>
                  <a:srgbClr val="FFFFFF"/>
                </a:solidFill>
                <a:latin typeface="Helvetica Neue Light"/>
                <a:ea typeface="Helvetica Neue Light"/>
                <a:cs typeface="Helvetica Neue Light"/>
                <a:sym typeface="Helvetica Neue Light"/>
              </a:defRPr>
            </a:lvl5pPr>
            <a:lvl6pPr lvl="5" rtl="0">
              <a:spcBef>
                <a:spcPts val="0"/>
              </a:spcBef>
              <a:spcAft>
                <a:spcPts val="0"/>
              </a:spcAft>
              <a:buNone/>
              <a:defRPr>
                <a:solidFill>
                  <a:srgbClr val="FFFFFF"/>
                </a:solidFill>
                <a:latin typeface="Helvetica Neue Light"/>
                <a:ea typeface="Helvetica Neue Light"/>
                <a:cs typeface="Helvetica Neue Light"/>
                <a:sym typeface="Helvetica Neue Light"/>
              </a:defRPr>
            </a:lvl6pPr>
            <a:lvl7pPr lvl="6" rtl="0">
              <a:spcBef>
                <a:spcPts val="0"/>
              </a:spcBef>
              <a:spcAft>
                <a:spcPts val="0"/>
              </a:spcAft>
              <a:buNone/>
              <a:defRPr>
                <a:solidFill>
                  <a:srgbClr val="FFFFFF"/>
                </a:solidFill>
                <a:latin typeface="Helvetica Neue Light"/>
                <a:ea typeface="Helvetica Neue Light"/>
                <a:cs typeface="Helvetica Neue Light"/>
                <a:sym typeface="Helvetica Neue Light"/>
              </a:defRPr>
            </a:lvl7pPr>
            <a:lvl8pPr lvl="7" rtl="0">
              <a:spcBef>
                <a:spcPts val="0"/>
              </a:spcBef>
              <a:spcAft>
                <a:spcPts val="0"/>
              </a:spcAft>
              <a:buNone/>
              <a:defRPr>
                <a:solidFill>
                  <a:srgbClr val="FFFFFF"/>
                </a:solidFill>
                <a:latin typeface="Helvetica Neue Light"/>
                <a:ea typeface="Helvetica Neue Light"/>
                <a:cs typeface="Helvetica Neue Light"/>
                <a:sym typeface="Helvetica Neue Light"/>
              </a:defRPr>
            </a:lvl8pPr>
            <a:lvl9pPr lvl="8" rtl="0">
              <a:spcBef>
                <a:spcPts val="0"/>
              </a:spcBef>
              <a:spcAft>
                <a:spcPts val="0"/>
              </a:spcAft>
              <a:buNone/>
              <a:defRPr>
                <a:solidFill>
                  <a:srgbClr val="FFFFFF"/>
                </a:solidFill>
                <a:latin typeface="Helvetica Neue Light"/>
                <a:ea typeface="Helvetica Neue Light"/>
                <a:cs typeface="Helvetica Neue Light"/>
                <a:sym typeface="Helvetica Neue Light"/>
              </a:defRPr>
            </a:lvl9pPr>
          </a:lstStyle>
          <a:p>
            <a:endParaRPr/>
          </a:p>
        </p:txBody>
      </p:sp>
      <p:sp>
        <p:nvSpPr>
          <p:cNvPr id="20" name="Google Shape;20;p4"/>
          <p:cNvSpPr txBox="1">
            <a:spLocks noGrp="1"/>
          </p:cNvSpPr>
          <p:nvPr>
            <p:ph type="body" idx="1"/>
          </p:nvPr>
        </p:nvSpPr>
        <p:spPr>
          <a:xfrm>
            <a:off x="457200" y="1028700"/>
            <a:ext cx="8229600" cy="3474900"/>
          </a:xfrm>
          <a:prstGeom prst="rect">
            <a:avLst/>
          </a:prstGeom>
          <a:noFill/>
        </p:spPr>
        <p:txBody>
          <a:bodyPr spcFirstLastPara="1" wrap="square" lIns="0" tIns="182875" rIns="0" bIns="91425" anchor="t" anchorCtr="0">
            <a:noAutofit/>
          </a:bodyPr>
          <a:lstStyle>
            <a:lvl1pPr marL="457200" lvl="0" indent="-342900" rtl="0">
              <a:spcBef>
                <a:spcPts val="1000"/>
              </a:spcBef>
              <a:spcAft>
                <a:spcPts val="0"/>
              </a:spcAft>
              <a:buClr>
                <a:srgbClr val="FFFFFF"/>
              </a:buClr>
              <a:buSzPts val="1800"/>
              <a:buFont typeface="Helvetica Neue Light"/>
              <a:buChar char="•"/>
              <a:defRPr>
                <a:solidFill>
                  <a:srgbClr val="FFFFFF"/>
                </a:solidFill>
                <a:latin typeface="Helvetica Neue Light"/>
                <a:ea typeface="Helvetica Neue Light"/>
                <a:cs typeface="Helvetica Neue Light"/>
                <a:sym typeface="Helvetica Neue Light"/>
              </a:defRPr>
            </a:lvl1pPr>
            <a:lvl2pPr marL="914400" lvl="1" indent="-342900" rtl="0">
              <a:spcBef>
                <a:spcPts val="500"/>
              </a:spcBef>
              <a:spcAft>
                <a:spcPts val="0"/>
              </a:spcAft>
              <a:buClr>
                <a:srgbClr val="FFFFFF"/>
              </a:buClr>
              <a:buSzPts val="1800"/>
              <a:buFont typeface="Helvetica Neue Light"/>
              <a:buChar char="•"/>
              <a:defRPr>
                <a:solidFill>
                  <a:srgbClr val="FFFFFF"/>
                </a:solidFill>
                <a:latin typeface="Helvetica Neue Light"/>
                <a:ea typeface="Helvetica Neue Light"/>
                <a:cs typeface="Helvetica Neue Light"/>
                <a:sym typeface="Helvetica Neue Light"/>
              </a:defRPr>
            </a:lvl2pPr>
            <a:lvl3pPr marL="1371600" lvl="2" indent="-342900" rtl="0">
              <a:spcBef>
                <a:spcPts val="500"/>
              </a:spcBef>
              <a:spcAft>
                <a:spcPts val="0"/>
              </a:spcAft>
              <a:buClr>
                <a:srgbClr val="FFFFFF"/>
              </a:buClr>
              <a:buSzPts val="1800"/>
              <a:buFont typeface="Helvetica Neue Light"/>
              <a:buChar char="•"/>
              <a:defRPr>
                <a:solidFill>
                  <a:srgbClr val="FFFFFF"/>
                </a:solidFill>
                <a:latin typeface="Helvetica Neue Light"/>
                <a:ea typeface="Helvetica Neue Light"/>
                <a:cs typeface="Helvetica Neue Light"/>
                <a:sym typeface="Helvetica Neue Light"/>
              </a:defRPr>
            </a:lvl3pPr>
            <a:lvl4pPr marL="1828800" lvl="3" indent="-342900" rtl="0">
              <a:spcBef>
                <a:spcPts val="500"/>
              </a:spcBef>
              <a:spcAft>
                <a:spcPts val="0"/>
              </a:spcAft>
              <a:buClr>
                <a:srgbClr val="FFFFFF"/>
              </a:buClr>
              <a:buSzPts val="1800"/>
              <a:buFont typeface="Helvetica Neue Light"/>
              <a:buChar char="•"/>
              <a:defRPr>
                <a:solidFill>
                  <a:srgbClr val="FFFFFF"/>
                </a:solidFill>
                <a:latin typeface="Helvetica Neue Light"/>
                <a:ea typeface="Helvetica Neue Light"/>
                <a:cs typeface="Helvetica Neue Light"/>
                <a:sym typeface="Helvetica Neue Light"/>
              </a:defRPr>
            </a:lvl4pPr>
            <a:lvl5pPr marL="2286000" lvl="4" indent="-342900" rtl="0">
              <a:spcBef>
                <a:spcPts val="500"/>
              </a:spcBef>
              <a:spcAft>
                <a:spcPts val="0"/>
              </a:spcAft>
              <a:buClr>
                <a:srgbClr val="FFFFFF"/>
              </a:buClr>
              <a:buSzPts val="1800"/>
              <a:buFont typeface="Helvetica Neue Light"/>
              <a:buChar char="•"/>
              <a:defRPr>
                <a:solidFill>
                  <a:srgbClr val="FFFFFF"/>
                </a:solidFill>
                <a:latin typeface="Helvetica Neue Light"/>
                <a:ea typeface="Helvetica Neue Light"/>
                <a:cs typeface="Helvetica Neue Light"/>
                <a:sym typeface="Helvetica Neue Light"/>
              </a:defRPr>
            </a:lvl5pPr>
            <a:lvl6pPr marL="2743200" lvl="5" indent="-342900" rtl="0">
              <a:spcBef>
                <a:spcPts val="500"/>
              </a:spcBef>
              <a:spcAft>
                <a:spcPts val="0"/>
              </a:spcAft>
              <a:buClr>
                <a:srgbClr val="FFFFFF"/>
              </a:buClr>
              <a:buSzPts val="1800"/>
              <a:buFont typeface="Helvetica Neue Light"/>
              <a:buChar char="•"/>
              <a:defRPr>
                <a:solidFill>
                  <a:srgbClr val="FFFFFF"/>
                </a:solidFill>
                <a:latin typeface="Helvetica Neue Light"/>
                <a:ea typeface="Helvetica Neue Light"/>
                <a:cs typeface="Helvetica Neue Light"/>
                <a:sym typeface="Helvetica Neue Light"/>
              </a:defRPr>
            </a:lvl6pPr>
            <a:lvl7pPr marL="3200400" lvl="6" indent="-342900" rtl="0">
              <a:spcBef>
                <a:spcPts val="500"/>
              </a:spcBef>
              <a:spcAft>
                <a:spcPts val="0"/>
              </a:spcAft>
              <a:buClr>
                <a:srgbClr val="FFFFFF"/>
              </a:buClr>
              <a:buSzPts val="1800"/>
              <a:buFont typeface="Helvetica Neue Light"/>
              <a:buChar char="•"/>
              <a:defRPr>
                <a:solidFill>
                  <a:srgbClr val="FFFFFF"/>
                </a:solidFill>
                <a:latin typeface="Helvetica Neue Light"/>
                <a:ea typeface="Helvetica Neue Light"/>
                <a:cs typeface="Helvetica Neue Light"/>
                <a:sym typeface="Helvetica Neue Light"/>
              </a:defRPr>
            </a:lvl7pPr>
            <a:lvl8pPr marL="3657600" lvl="7" indent="-342900" rtl="0">
              <a:spcBef>
                <a:spcPts val="500"/>
              </a:spcBef>
              <a:spcAft>
                <a:spcPts val="0"/>
              </a:spcAft>
              <a:buClr>
                <a:srgbClr val="FFFFFF"/>
              </a:buClr>
              <a:buSzPts val="1800"/>
              <a:buFont typeface="Helvetica Neue Light"/>
              <a:buChar char="•"/>
              <a:defRPr>
                <a:solidFill>
                  <a:srgbClr val="FFFFFF"/>
                </a:solidFill>
                <a:latin typeface="Helvetica Neue Light"/>
                <a:ea typeface="Helvetica Neue Light"/>
                <a:cs typeface="Helvetica Neue Light"/>
                <a:sym typeface="Helvetica Neue Light"/>
              </a:defRPr>
            </a:lvl8pPr>
            <a:lvl9pPr marL="4114800" lvl="8" indent="-342900" rtl="0">
              <a:spcBef>
                <a:spcPts val="500"/>
              </a:spcBef>
              <a:spcAft>
                <a:spcPts val="0"/>
              </a:spcAft>
              <a:buClr>
                <a:srgbClr val="FFFFFF"/>
              </a:buClr>
              <a:buSzPts val="1800"/>
              <a:buFont typeface="Helvetica Neue Light"/>
              <a:buChar char="•"/>
              <a:defRPr>
                <a:solidFill>
                  <a:srgbClr val="FFFFFF"/>
                </a:solidFill>
                <a:latin typeface="Helvetica Neue Light"/>
                <a:ea typeface="Helvetica Neue Light"/>
                <a:cs typeface="Helvetica Neue Light"/>
                <a:sym typeface="Helvetica Neue Light"/>
              </a:defRPr>
            </a:lvl9pPr>
          </a:lstStyle>
          <a:p>
            <a:endParaRPr/>
          </a:p>
        </p:txBody>
      </p:sp>
      <p:pic>
        <p:nvPicPr>
          <p:cNvPr id="21" name="Google Shape;21;p4"/>
          <p:cNvPicPr preferRelativeResize="0"/>
          <p:nvPr/>
        </p:nvPicPr>
        <p:blipFill>
          <a:blip r:embed="rId4">
            <a:alphaModFix/>
          </a:blip>
          <a:stretch>
            <a:fillRect/>
          </a:stretch>
        </p:blipFill>
        <p:spPr>
          <a:xfrm>
            <a:off x="411480" y="4775299"/>
            <a:ext cx="1482298" cy="262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9"/>
            <a:ext cx="9144000" cy="505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Google Shape;7;p1"/>
          <p:cNvSpPr txBox="1">
            <a:spLocks noGrp="1"/>
          </p:cNvSpPr>
          <p:nvPr>
            <p:ph type="title"/>
          </p:nvPr>
        </p:nvSpPr>
        <p:spPr>
          <a:xfrm>
            <a:off x="129150" y="-53852"/>
            <a:ext cx="7886700" cy="6129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FFFFFF"/>
              </a:buClr>
              <a:buSzPts val="2400"/>
              <a:buFont typeface="Gill Sans"/>
              <a:buNone/>
              <a:defRPr sz="2400" b="0" i="0" u="none" strike="noStrike" cap="none">
                <a:solidFill>
                  <a:srgbClr val="FFFFFF"/>
                </a:solidFill>
                <a:latin typeface="Gill Sans"/>
                <a:ea typeface="Gill Sans"/>
                <a:cs typeface="Gill Sans"/>
                <a:sym typeface="Gill Sans"/>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628650" y="1048274"/>
            <a:ext cx="7886700" cy="3361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1000"/>
              </a:spcBef>
              <a:spcAft>
                <a:spcPts val="0"/>
              </a:spcAft>
              <a:buClr>
                <a:srgbClr val="7F7F7F"/>
              </a:buClr>
              <a:buSzPts val="1800"/>
              <a:buFont typeface="Arial"/>
              <a:buChar char="•"/>
              <a:defRPr sz="1800" b="0" i="0" u="none" strike="noStrike" cap="none">
                <a:solidFill>
                  <a:srgbClr val="7F7F7F"/>
                </a:solidFill>
                <a:latin typeface="Gill Sans"/>
                <a:ea typeface="Gill Sans"/>
                <a:cs typeface="Gill Sans"/>
                <a:sym typeface="Gill Sans"/>
              </a:defRPr>
            </a:lvl1pPr>
            <a:lvl2pPr marL="914400" marR="0" lvl="1"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Gill Sans"/>
                <a:ea typeface="Gill Sans"/>
                <a:cs typeface="Gill Sans"/>
                <a:sym typeface="Gill Sans"/>
              </a:defRPr>
            </a:lvl2pPr>
            <a:lvl3pPr marL="1371600" marR="0" lvl="2"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p:nvPr/>
        </p:nvSpPr>
        <p:spPr>
          <a:xfrm>
            <a:off x="0" y="4638209"/>
            <a:ext cx="9144000" cy="505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 name="Google Shape;10;p1" descr="DS_white.wmf"/>
          <p:cNvPicPr preferRelativeResize="0"/>
          <p:nvPr/>
        </p:nvPicPr>
        <p:blipFill rotWithShape="1">
          <a:blip r:embed="rId5">
            <a:alphaModFix/>
          </a:blip>
          <a:srcRect/>
          <a:stretch/>
        </p:blipFill>
        <p:spPr>
          <a:xfrm>
            <a:off x="129150" y="4755801"/>
            <a:ext cx="1115877" cy="3120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17.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hyperlink" Target="https://www.grid.ac/institutes/grid.9759.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hyperlink" Target="mailto:b.lunn@digital-science.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pringernature.com/gp/researchers/scigraph" TargetMode="External"/><Relationship Id="rId7"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dimensions.ai/dimensions-apis/" TargetMode="External"/><Relationship Id="rId5" Type="http://schemas.openxmlformats.org/officeDocument/2006/relationships/hyperlink" Target="https://grid.ac/" TargetMode="External"/><Relationship Id="rId4" Type="http://schemas.openxmlformats.org/officeDocument/2006/relationships/hyperlink" Target="https://scigraph.springernature.com/explore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40825" y="70646"/>
            <a:ext cx="78867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body" idx="1"/>
          </p:nvPr>
        </p:nvSpPr>
        <p:spPr>
          <a:xfrm>
            <a:off x="628650" y="809351"/>
            <a:ext cx="7886700" cy="3823200"/>
          </a:xfrm>
          <a:prstGeom prst="rect">
            <a:avLst/>
          </a:prstGeom>
        </p:spPr>
        <p:txBody>
          <a:bodyPr spcFirstLastPara="1" wrap="square" lIns="91425" tIns="91425" rIns="91425" bIns="91425" anchor="ctr" anchorCtr="0">
            <a:noAutofit/>
          </a:bodyPr>
          <a:lstStyle/>
          <a:p>
            <a:pPr marL="0" lvl="0" indent="0" algn="ctr" rtl="0">
              <a:lnSpc>
                <a:spcPct val="150000"/>
              </a:lnSpc>
              <a:spcBef>
                <a:spcPts val="1000"/>
              </a:spcBef>
              <a:spcAft>
                <a:spcPts val="0"/>
              </a:spcAft>
              <a:buNone/>
            </a:pPr>
            <a:r>
              <a:rPr lang="en-GB" sz="6000">
                <a:solidFill>
                  <a:srgbClr val="222222"/>
                </a:solidFill>
                <a:highlight>
                  <a:srgbClr val="FFFFFF"/>
                </a:highlight>
              </a:rPr>
              <a:t>PIDs for Open Data</a:t>
            </a:r>
            <a:endParaRPr sz="6000">
              <a:solidFill>
                <a:srgbClr val="222222"/>
              </a:solidFill>
              <a:highlight>
                <a:srgbClr val="FFFFFF"/>
              </a:highlight>
            </a:endParaRPr>
          </a:p>
          <a:p>
            <a:pPr marL="0" lvl="0" indent="0" algn="ctr" rtl="0">
              <a:lnSpc>
                <a:spcPct val="115000"/>
              </a:lnSpc>
              <a:spcBef>
                <a:spcPts val="1000"/>
              </a:spcBef>
              <a:spcAft>
                <a:spcPts val="0"/>
              </a:spcAft>
              <a:buNone/>
            </a:pPr>
            <a:r>
              <a:rPr lang="en-GB" sz="3000">
                <a:solidFill>
                  <a:srgbClr val="222222"/>
                </a:solidFill>
                <a:highlight>
                  <a:srgbClr val="FFFFFF"/>
                </a:highlight>
              </a:rPr>
              <a:t>How GRID has enabled the Linked Open Data platform SN SciGraph</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4"/>
          <p:cNvSpPr txBox="1">
            <a:spLocks noGrp="1"/>
          </p:cNvSpPr>
          <p:nvPr>
            <p:ph type="title"/>
          </p:nvPr>
        </p:nvSpPr>
        <p:spPr>
          <a:xfrm>
            <a:off x="40825" y="70646"/>
            <a:ext cx="78867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Affiliations strings aren’t hard anymore :)</a:t>
            </a:r>
            <a:endParaRPr/>
          </a:p>
        </p:txBody>
      </p:sp>
      <p:sp>
        <p:nvSpPr>
          <p:cNvPr id="124" name="Google Shape;124;p14"/>
          <p:cNvSpPr txBox="1"/>
          <p:nvPr/>
        </p:nvSpPr>
        <p:spPr>
          <a:xfrm>
            <a:off x="320863" y="674972"/>
            <a:ext cx="8547600" cy="97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solidFill>
                  <a:srgbClr val="333333"/>
                </a:solidFill>
                <a:latin typeface="Gill Sans"/>
                <a:ea typeface="Gill Sans"/>
                <a:cs typeface="Gill Sans"/>
                <a:sym typeface="Gill Sans"/>
              </a:rPr>
              <a:t>Cambridge Institute of Therapeutic Immunology &amp; Infectious Disease (CITIID), Jeffrey Cheah Biomedical Centre, University of Cambridge, Puddicombe Way, </a:t>
            </a:r>
            <a:br>
              <a:rPr lang="en-GB" sz="1800">
                <a:solidFill>
                  <a:srgbClr val="333333"/>
                </a:solidFill>
                <a:latin typeface="Gill Sans"/>
                <a:ea typeface="Gill Sans"/>
                <a:cs typeface="Gill Sans"/>
                <a:sym typeface="Gill Sans"/>
              </a:rPr>
            </a:br>
            <a:r>
              <a:rPr lang="en-GB" sz="1800" b="1">
                <a:solidFill>
                  <a:srgbClr val="333333"/>
                </a:solidFill>
                <a:latin typeface="Gill Sans"/>
                <a:ea typeface="Gill Sans"/>
                <a:cs typeface="Gill Sans"/>
                <a:sym typeface="Gill Sans"/>
              </a:rPr>
              <a:t>Cambridge</a:t>
            </a:r>
            <a:r>
              <a:rPr lang="en-GB" sz="1800">
                <a:solidFill>
                  <a:srgbClr val="333333"/>
                </a:solidFill>
                <a:latin typeface="Gill Sans"/>
                <a:ea typeface="Gill Sans"/>
                <a:cs typeface="Gill Sans"/>
                <a:sym typeface="Gill Sans"/>
              </a:rPr>
              <a:t> CB2 0AW, UK</a:t>
            </a:r>
            <a:endParaRPr sz="1800">
              <a:solidFill>
                <a:srgbClr val="333333"/>
              </a:solidFill>
              <a:latin typeface="Gill Sans"/>
              <a:ea typeface="Gill Sans"/>
              <a:cs typeface="Gill Sans"/>
              <a:sym typeface="Gill Sans"/>
            </a:endParaRPr>
          </a:p>
          <a:p>
            <a:pPr marL="0" lvl="0" indent="0" algn="ctr" rtl="0">
              <a:spcBef>
                <a:spcPts val="0"/>
              </a:spcBef>
              <a:spcAft>
                <a:spcPts val="0"/>
              </a:spcAft>
              <a:buNone/>
            </a:pPr>
            <a:endParaRPr sz="1800">
              <a:solidFill>
                <a:srgbClr val="333333"/>
              </a:solidFill>
              <a:latin typeface="Gill Sans"/>
              <a:ea typeface="Gill Sans"/>
              <a:cs typeface="Gill Sans"/>
              <a:sym typeface="Gill Sans"/>
            </a:endParaRPr>
          </a:p>
          <a:p>
            <a:pPr marL="0" lvl="0" indent="0" algn="ctr" rtl="0">
              <a:spcBef>
                <a:spcPts val="0"/>
              </a:spcBef>
              <a:spcAft>
                <a:spcPts val="0"/>
              </a:spcAft>
              <a:buNone/>
            </a:pPr>
            <a:endParaRPr sz="1800">
              <a:solidFill>
                <a:srgbClr val="333333"/>
              </a:solidFill>
              <a:latin typeface="Gill Sans"/>
              <a:ea typeface="Gill Sans"/>
              <a:cs typeface="Gill Sans"/>
              <a:sym typeface="Gill Sans"/>
            </a:endParaRPr>
          </a:p>
        </p:txBody>
      </p:sp>
      <p:sp>
        <p:nvSpPr>
          <p:cNvPr id="125" name="Google Shape;125;p14"/>
          <p:cNvSpPr txBox="1"/>
          <p:nvPr/>
        </p:nvSpPr>
        <p:spPr>
          <a:xfrm>
            <a:off x="320863" y="2392897"/>
            <a:ext cx="8547600" cy="38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1800">
                <a:solidFill>
                  <a:srgbClr val="333333"/>
                </a:solidFill>
                <a:latin typeface="Gill Sans"/>
                <a:ea typeface="Gill Sans"/>
                <a:cs typeface="Gill Sans"/>
                <a:sym typeface="Gill Sans"/>
              </a:rPr>
              <a:t>Department of Sociology, University of Cambridge, </a:t>
            </a:r>
            <a:r>
              <a:rPr lang="en-GB" sz="1800" b="1">
                <a:solidFill>
                  <a:srgbClr val="333333"/>
                </a:solidFill>
                <a:latin typeface="Gill Sans"/>
                <a:ea typeface="Gill Sans"/>
                <a:cs typeface="Gill Sans"/>
                <a:sym typeface="Gill Sans"/>
              </a:rPr>
              <a:t>Cambridge</a:t>
            </a:r>
            <a:r>
              <a:rPr lang="en-GB" sz="1800">
                <a:solidFill>
                  <a:srgbClr val="333333"/>
                </a:solidFill>
                <a:latin typeface="Gill Sans"/>
                <a:ea typeface="Gill Sans"/>
                <a:cs typeface="Gill Sans"/>
                <a:sym typeface="Gill Sans"/>
              </a:rPr>
              <a:t>, UK</a:t>
            </a:r>
            <a:endParaRPr sz="1800">
              <a:solidFill>
                <a:srgbClr val="333333"/>
              </a:solidFill>
              <a:latin typeface="Gill Sans"/>
              <a:ea typeface="Gill Sans"/>
              <a:cs typeface="Gill Sans"/>
              <a:sym typeface="Gill Sans"/>
            </a:endParaRPr>
          </a:p>
        </p:txBody>
      </p:sp>
      <p:sp>
        <p:nvSpPr>
          <p:cNvPr id="126" name="Google Shape;126;p14"/>
          <p:cNvSpPr txBox="1"/>
          <p:nvPr/>
        </p:nvSpPr>
        <p:spPr>
          <a:xfrm>
            <a:off x="320863" y="3527322"/>
            <a:ext cx="8547600" cy="97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1800">
                <a:solidFill>
                  <a:srgbClr val="333333"/>
                </a:solidFill>
                <a:latin typeface="Gill Sans"/>
                <a:ea typeface="Gill Sans"/>
                <a:cs typeface="Gill Sans"/>
                <a:sym typeface="Gill Sans"/>
              </a:rPr>
              <a:t>Laboratory for Particle Physics and Cosmology, Harvard University, </a:t>
            </a:r>
            <a:r>
              <a:rPr lang="en-GB" sz="1800" b="1">
                <a:solidFill>
                  <a:srgbClr val="333333"/>
                </a:solidFill>
                <a:latin typeface="Gill Sans"/>
                <a:ea typeface="Gill Sans"/>
                <a:cs typeface="Gill Sans"/>
                <a:sym typeface="Gill Sans"/>
              </a:rPr>
              <a:t>Cambridge</a:t>
            </a:r>
            <a:r>
              <a:rPr lang="en-GB" sz="1800">
                <a:solidFill>
                  <a:srgbClr val="333333"/>
                </a:solidFill>
                <a:latin typeface="Gill Sans"/>
                <a:ea typeface="Gill Sans"/>
                <a:cs typeface="Gill Sans"/>
                <a:sym typeface="Gill Sans"/>
              </a:rPr>
              <a:t>, MA, United States</a:t>
            </a:r>
            <a:endParaRPr sz="1800">
              <a:solidFill>
                <a:srgbClr val="333333"/>
              </a:solidFill>
              <a:latin typeface="Gill Sans"/>
              <a:ea typeface="Gill Sans"/>
              <a:cs typeface="Gill Sans"/>
              <a:sym typeface="Gill Sans"/>
            </a:endParaRPr>
          </a:p>
        </p:txBody>
      </p:sp>
      <p:sp>
        <p:nvSpPr>
          <p:cNvPr id="127" name="Google Shape;127;p14"/>
          <p:cNvSpPr txBox="1"/>
          <p:nvPr/>
        </p:nvSpPr>
        <p:spPr>
          <a:xfrm>
            <a:off x="320863" y="2960110"/>
            <a:ext cx="8547600" cy="38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solidFill>
                  <a:srgbClr val="333333"/>
                </a:solidFill>
                <a:latin typeface="Gill Sans"/>
                <a:ea typeface="Gill Sans"/>
                <a:cs typeface="Gill Sans"/>
                <a:sym typeface="Gill Sans"/>
              </a:rPr>
              <a:t>!=&gt;</a:t>
            </a:r>
            <a:endParaRPr sz="1800">
              <a:solidFill>
                <a:srgbClr val="333333"/>
              </a:solidFill>
              <a:latin typeface="Gill Sans"/>
              <a:ea typeface="Gill Sans"/>
              <a:cs typeface="Gill Sans"/>
              <a:sym typeface="Gill Sans"/>
            </a:endParaRPr>
          </a:p>
        </p:txBody>
      </p:sp>
      <p:sp>
        <p:nvSpPr>
          <p:cNvPr id="128" name="Google Shape;128;p14"/>
          <p:cNvSpPr txBox="1"/>
          <p:nvPr/>
        </p:nvSpPr>
        <p:spPr>
          <a:xfrm>
            <a:off x="320863" y="1825685"/>
            <a:ext cx="8547600" cy="38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solidFill>
                  <a:srgbClr val="333333"/>
                </a:solidFill>
                <a:latin typeface="Gill Sans"/>
                <a:ea typeface="Gill Sans"/>
                <a:cs typeface="Gill Sans"/>
                <a:sym typeface="Gill Sans"/>
              </a:rPr>
              <a:t>=&gt;</a:t>
            </a:r>
            <a:endParaRPr sz="1800">
              <a:solidFill>
                <a:srgbClr val="333333"/>
              </a:solidFill>
              <a:latin typeface="Gill Sans"/>
              <a:ea typeface="Gill Sans"/>
              <a:cs typeface="Gill Sans"/>
              <a:sym typeface="Gill Sans"/>
            </a:endParaRPr>
          </a:p>
        </p:txBody>
      </p:sp>
      <p:sp>
        <p:nvSpPr>
          <p:cNvPr id="129" name="Google Shape;129;p14"/>
          <p:cNvSpPr/>
          <p:nvPr/>
        </p:nvSpPr>
        <p:spPr>
          <a:xfrm>
            <a:off x="5531800" y="1647225"/>
            <a:ext cx="3090000" cy="330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University of Cambridge: grid.5335.0</a:t>
            </a:r>
            <a:endParaRPr/>
          </a:p>
        </p:txBody>
      </p:sp>
      <p:sp>
        <p:nvSpPr>
          <p:cNvPr id="130" name="Google Shape;130;p14"/>
          <p:cNvSpPr/>
          <p:nvPr/>
        </p:nvSpPr>
        <p:spPr>
          <a:xfrm>
            <a:off x="5531800" y="2960125"/>
            <a:ext cx="3090000" cy="330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University of Cambridge: grid.5335.0</a:t>
            </a:r>
            <a:endParaRPr/>
          </a:p>
        </p:txBody>
      </p:sp>
      <p:sp>
        <p:nvSpPr>
          <p:cNvPr id="131" name="Google Shape;131;p14"/>
          <p:cNvSpPr/>
          <p:nvPr/>
        </p:nvSpPr>
        <p:spPr>
          <a:xfrm>
            <a:off x="5604700" y="4094525"/>
            <a:ext cx="2944200" cy="330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Harvard University: grid.38142.3c</a:t>
            </a:r>
            <a:endParaRPr/>
          </a:p>
        </p:txBody>
      </p:sp>
      <p:sp>
        <p:nvSpPr>
          <p:cNvPr id="132" name="Google Shape;132;p14"/>
          <p:cNvSpPr txBox="1">
            <a:spLocks noGrp="1"/>
          </p:cNvSpPr>
          <p:nvPr>
            <p:ph type="title"/>
          </p:nvPr>
        </p:nvSpPr>
        <p:spPr>
          <a:xfrm>
            <a:off x="40825" y="70646"/>
            <a:ext cx="78867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The problem is: Affiliations strings are hard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0"/>
                                        </p:tgtEl>
                                        <p:attrNameLst>
                                          <p:attrName>style.visibility</p:attrName>
                                        </p:attrNameLst>
                                      </p:cBhvr>
                                      <p:to>
                                        <p:strVal val="visible"/>
                                      </p:to>
                                    </p:set>
                                    <p:animEffect transition="in" filter="fade">
                                      <p:cBhvr>
                                        <p:cTn id="11" dur="1000"/>
                                        <p:tgtEl>
                                          <p:spTgt spid="130"/>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31"/>
                                        </p:tgtEl>
                                        <p:attrNameLst>
                                          <p:attrName>style.visibility</p:attrName>
                                        </p:attrNameLst>
                                      </p:cBhvr>
                                      <p:to>
                                        <p:strVal val="visible"/>
                                      </p:to>
                                    </p:set>
                                    <p:animEffect transition="in" filter="fade">
                                      <p:cBhvr>
                                        <p:cTn id="15" dur="1000"/>
                                        <p:tgtEl>
                                          <p:spTgt spid="1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8"/>
                                        </p:tgtEl>
                                        <p:attrNameLst>
                                          <p:attrName>style.visibility</p:attrName>
                                        </p:attrNameLst>
                                      </p:cBhvr>
                                      <p:to>
                                        <p:strVal val="visible"/>
                                      </p:to>
                                    </p:set>
                                    <p:animEffect transition="in" filter="fade">
                                      <p:cBhvr>
                                        <p:cTn id="20" dur="1000"/>
                                        <p:tgtEl>
                                          <p:spTgt spid="128"/>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27"/>
                                        </p:tgtEl>
                                        <p:attrNameLst>
                                          <p:attrName>style.visibility</p:attrName>
                                        </p:attrNameLst>
                                      </p:cBhvr>
                                      <p:to>
                                        <p:strVal val="visible"/>
                                      </p:to>
                                    </p:set>
                                    <p:animEffect transition="in" filter="fade">
                                      <p:cBhvr>
                                        <p:cTn id="24" dur="1000"/>
                                        <p:tgtEl>
                                          <p:spTgt spid="127"/>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23"/>
                                        </p:tgtEl>
                                        <p:attrNameLst>
                                          <p:attrName>style.visibility</p:attrName>
                                        </p:attrNameLst>
                                      </p:cBhvr>
                                      <p:to>
                                        <p:strVal val="visible"/>
                                      </p:to>
                                    </p:set>
                                    <p:animEffect transition="in" filter="fade">
                                      <p:cBhvr>
                                        <p:cTn id="28" dur="1000"/>
                                        <p:tgtEl>
                                          <p:spTgt spid="123"/>
                                        </p:tgtEl>
                                      </p:cBhvr>
                                    </p:animEffect>
                                  </p:childTnLst>
                                </p:cTn>
                              </p:par>
                              <p:par>
                                <p:cTn id="29" presetID="10" presetClass="exit" presetSubtype="0" fill="hold" nodeType="withEffect">
                                  <p:stCondLst>
                                    <p:cond delay="0"/>
                                  </p:stCondLst>
                                  <p:childTnLst>
                                    <p:animEffect transition="out" filter="fade">
                                      <p:cBhvr>
                                        <p:cTn id="30" dur="1000"/>
                                        <p:tgtEl>
                                          <p:spTgt spid="132"/>
                                        </p:tgtEl>
                                      </p:cBhvr>
                                    </p:animEffect>
                                    <p:set>
                                      <p:cBhvr>
                                        <p:cTn id="31" dur="1" fill="hold">
                                          <p:stCondLst>
                                            <p:cond delay="1000"/>
                                          </p:stCondLst>
                                        </p:cTn>
                                        <p:tgtEl>
                                          <p:spTgt spid="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title"/>
          </p:nvPr>
        </p:nvSpPr>
        <p:spPr>
          <a:xfrm>
            <a:off x="40825" y="70650"/>
            <a:ext cx="89301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Missions of an organisation identifier - </a:t>
            </a:r>
            <a:r>
              <a:rPr lang="en-GB"/>
              <a:t>Capture data accurately</a:t>
            </a:r>
            <a:endParaRPr/>
          </a:p>
        </p:txBody>
      </p:sp>
      <p:pic>
        <p:nvPicPr>
          <p:cNvPr id="138" name="Google Shape;138;p15" descr="Capture"/>
          <p:cNvPicPr preferRelativeResize="0"/>
          <p:nvPr/>
        </p:nvPicPr>
        <p:blipFill>
          <a:blip r:embed="rId3">
            <a:alphaModFix/>
          </a:blip>
          <a:stretch>
            <a:fillRect/>
          </a:stretch>
        </p:blipFill>
        <p:spPr>
          <a:xfrm>
            <a:off x="753650" y="1538275"/>
            <a:ext cx="2419350" cy="2066925"/>
          </a:xfrm>
          <a:prstGeom prst="rect">
            <a:avLst/>
          </a:prstGeom>
          <a:noFill/>
          <a:ln>
            <a:noFill/>
          </a:ln>
        </p:spPr>
      </p:pic>
      <p:sp>
        <p:nvSpPr>
          <p:cNvPr id="139" name="Google Shape;139;p15"/>
          <p:cNvSpPr txBox="1"/>
          <p:nvPr/>
        </p:nvSpPr>
        <p:spPr>
          <a:xfrm>
            <a:off x="3877775" y="1896288"/>
            <a:ext cx="4464900" cy="135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rgbClr val="333333"/>
                </a:solidFill>
                <a:latin typeface="Gill Sans"/>
                <a:ea typeface="Gill Sans"/>
                <a:cs typeface="Gill Sans"/>
                <a:sym typeface="Gill Sans"/>
              </a:rPr>
              <a:t>Solve your data capture woes by working with unambiguous institutional information from the start. GRID IDs will ensure your data is always perfectly consistent.</a:t>
            </a:r>
            <a:endParaRPr sz="1800">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1500"/>
                                        <p:tgtEl>
                                          <p:spTgt spid="138"/>
                                        </p:tgtEl>
                                        <p:attrNameLst>
                                          <p:attrName>ppt_x</p:attrName>
                                        </p:attrNameLst>
                                      </p:cBhvr>
                                      <p:tavLst>
                                        <p:tav tm="0">
                                          <p:val>
                                            <p:strVal val="#ppt_x-1"/>
                                          </p:val>
                                        </p:tav>
                                        <p:tav tm="100000">
                                          <p:val>
                                            <p:strVal val="#ppt_x"/>
                                          </p:val>
                                        </p:tav>
                                      </p:tavLst>
                                    </p:anim>
                                  </p:childTnLst>
                                </p:cTn>
                              </p:par>
                            </p:childTnLst>
                          </p:cTn>
                        </p:par>
                        <p:par>
                          <p:cTn id="8" fill="hold">
                            <p:stCondLst>
                              <p:cond delay="1500"/>
                            </p:stCondLst>
                            <p:childTnLst>
                              <p:par>
                                <p:cTn id="9" presetID="2" presetClass="entr" presetSubtype="2"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additive="base">
                                        <p:cTn id="11" dur="1500"/>
                                        <p:tgtEl>
                                          <p:spTgt spid="13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6"/>
          <p:cNvSpPr txBox="1">
            <a:spLocks noGrp="1"/>
          </p:cNvSpPr>
          <p:nvPr>
            <p:ph type="title"/>
          </p:nvPr>
        </p:nvSpPr>
        <p:spPr>
          <a:xfrm>
            <a:off x="40825" y="70650"/>
            <a:ext cx="89301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Missions of an organisation identifier - </a:t>
            </a:r>
            <a:r>
              <a:rPr lang="en-GB"/>
              <a:t>Ensure robust reporting</a:t>
            </a:r>
            <a:endParaRPr/>
          </a:p>
        </p:txBody>
      </p:sp>
      <p:sp>
        <p:nvSpPr>
          <p:cNvPr id="145" name="Google Shape;145;p16"/>
          <p:cNvSpPr txBox="1"/>
          <p:nvPr/>
        </p:nvSpPr>
        <p:spPr>
          <a:xfrm>
            <a:off x="519000" y="1896300"/>
            <a:ext cx="4464900" cy="1350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800">
                <a:solidFill>
                  <a:srgbClr val="333333"/>
                </a:solidFill>
                <a:highlight>
                  <a:srgbClr val="FFFFFF"/>
                </a:highlight>
                <a:latin typeface="Gill Sans"/>
                <a:ea typeface="Gill Sans"/>
                <a:cs typeface="Gill Sans"/>
                <a:sym typeface="Gill Sans"/>
              </a:rPr>
              <a:t>Align your data with GRID and open the door</a:t>
            </a:r>
            <a:endParaRPr sz="1800">
              <a:solidFill>
                <a:srgbClr val="333333"/>
              </a:solidFill>
              <a:highlight>
                <a:srgbClr val="FFFFFF"/>
              </a:highlight>
              <a:latin typeface="Gill Sans"/>
              <a:ea typeface="Gill Sans"/>
              <a:cs typeface="Gill Sans"/>
              <a:sym typeface="Gill Sans"/>
            </a:endParaRPr>
          </a:p>
          <a:p>
            <a:pPr marL="0" lvl="0" indent="0" algn="l" rtl="0">
              <a:spcBef>
                <a:spcPts val="0"/>
              </a:spcBef>
              <a:spcAft>
                <a:spcPts val="0"/>
              </a:spcAft>
              <a:buNone/>
            </a:pPr>
            <a:r>
              <a:rPr lang="en-GB" sz="1800">
                <a:solidFill>
                  <a:srgbClr val="333333"/>
                </a:solidFill>
                <a:highlight>
                  <a:srgbClr val="FFFFFF"/>
                </a:highlight>
                <a:latin typeface="Gill Sans"/>
                <a:ea typeface="Gill Sans"/>
                <a:cs typeface="Gill Sans"/>
                <a:sym typeface="Gill Sans"/>
              </a:rPr>
              <a:t>to a range of data integration and reporting possibilities. Link to other datasets like ISNI, RoR, Wikidata or the Crossref Funder Registry seamlessly.</a:t>
            </a:r>
            <a:endParaRPr sz="1800">
              <a:latin typeface="Gill Sans"/>
              <a:ea typeface="Gill Sans"/>
              <a:cs typeface="Gill Sans"/>
              <a:sym typeface="Gill Sans"/>
            </a:endParaRPr>
          </a:p>
        </p:txBody>
      </p:sp>
      <p:pic>
        <p:nvPicPr>
          <p:cNvPr id="146" name="Google Shape;146;p16" descr="Brain network"/>
          <p:cNvPicPr preferRelativeResize="0"/>
          <p:nvPr/>
        </p:nvPicPr>
        <p:blipFill>
          <a:blip r:embed="rId3">
            <a:alphaModFix/>
          </a:blip>
          <a:stretch>
            <a:fillRect/>
          </a:stretch>
        </p:blipFill>
        <p:spPr>
          <a:xfrm>
            <a:off x="5716025" y="1538275"/>
            <a:ext cx="2305050" cy="2066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1500"/>
                                        <p:tgtEl>
                                          <p:spTgt spid="146"/>
                                        </p:tgtEl>
                                        <p:attrNameLst>
                                          <p:attrName>ppt_x</p:attrName>
                                        </p:attrNameLst>
                                      </p:cBhvr>
                                      <p:tavLst>
                                        <p:tav tm="0">
                                          <p:val>
                                            <p:strVal val="#ppt_x+1"/>
                                          </p:val>
                                        </p:tav>
                                        <p:tav tm="100000">
                                          <p:val>
                                            <p:strVal val="#ppt_x"/>
                                          </p:val>
                                        </p:tav>
                                      </p:tavLst>
                                    </p:anim>
                                  </p:childTnLst>
                                </p:cTn>
                              </p:par>
                            </p:childTnLst>
                          </p:cTn>
                        </p:par>
                        <p:par>
                          <p:cTn id="8" fill="hold">
                            <p:stCondLst>
                              <p:cond delay="1500"/>
                            </p:stCondLst>
                            <p:childTnLst>
                              <p:par>
                                <p:cTn id="9" presetID="2" presetClass="entr" presetSubtype="8" fill="hold" nodeType="afterEffect">
                                  <p:stCondLst>
                                    <p:cond delay="0"/>
                                  </p:stCondLst>
                                  <p:childTnLst>
                                    <p:set>
                                      <p:cBhvr>
                                        <p:cTn id="10" dur="1" fill="hold">
                                          <p:stCondLst>
                                            <p:cond delay="0"/>
                                          </p:stCondLst>
                                        </p:cTn>
                                        <p:tgtEl>
                                          <p:spTgt spid="145"/>
                                        </p:tgtEl>
                                        <p:attrNameLst>
                                          <p:attrName>style.visibility</p:attrName>
                                        </p:attrNameLst>
                                      </p:cBhvr>
                                      <p:to>
                                        <p:strVal val="visible"/>
                                      </p:to>
                                    </p:set>
                                    <p:anim calcmode="lin" valueType="num">
                                      <p:cBhvr additive="base">
                                        <p:cTn id="11" dur="1500"/>
                                        <p:tgtEl>
                                          <p:spTgt spid="14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7"/>
          <p:cNvSpPr txBox="1"/>
          <p:nvPr/>
        </p:nvSpPr>
        <p:spPr>
          <a:xfrm>
            <a:off x="3838850" y="1896300"/>
            <a:ext cx="4464900" cy="135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rgbClr val="333333"/>
                </a:solidFill>
                <a:highlight>
                  <a:srgbClr val="FFFFFF"/>
                </a:highlight>
                <a:latin typeface="Gill Sans"/>
                <a:ea typeface="Gill Sans"/>
                <a:cs typeface="Gill Sans"/>
                <a:sym typeface="Gill Sans"/>
              </a:rPr>
              <a:t>With a structured organisation source theres is no more struggling to find duplicates in your data, or guessing if Cambridge is in the US or in Great Britain. The structure will ensure you have clean data.</a:t>
            </a:r>
            <a:endParaRPr sz="1800">
              <a:latin typeface="Gill Sans"/>
              <a:ea typeface="Gill Sans"/>
              <a:cs typeface="Gill Sans"/>
              <a:sym typeface="Gill Sans"/>
            </a:endParaRPr>
          </a:p>
        </p:txBody>
      </p:sp>
      <p:sp>
        <p:nvSpPr>
          <p:cNvPr id="152" name="Google Shape;152;p17"/>
          <p:cNvSpPr txBox="1">
            <a:spLocks noGrp="1"/>
          </p:cNvSpPr>
          <p:nvPr>
            <p:ph type="title"/>
          </p:nvPr>
        </p:nvSpPr>
        <p:spPr>
          <a:xfrm>
            <a:off x="40825" y="70650"/>
            <a:ext cx="89301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Missions of an organisation identifier - Disambiguate your data</a:t>
            </a:r>
            <a:endParaRPr/>
          </a:p>
        </p:txBody>
      </p:sp>
      <p:pic>
        <p:nvPicPr>
          <p:cNvPr id="153" name="Google Shape;153;p17" descr="Disambiguate"/>
          <p:cNvPicPr preferRelativeResize="0"/>
          <p:nvPr/>
        </p:nvPicPr>
        <p:blipFill>
          <a:blip r:embed="rId3">
            <a:alphaModFix/>
          </a:blip>
          <a:stretch>
            <a:fillRect/>
          </a:stretch>
        </p:blipFill>
        <p:spPr>
          <a:xfrm>
            <a:off x="770500" y="1543050"/>
            <a:ext cx="2343150" cy="2057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1500"/>
                                        <p:tgtEl>
                                          <p:spTgt spid="153"/>
                                        </p:tgtEl>
                                        <p:attrNameLst>
                                          <p:attrName>ppt_x</p:attrName>
                                        </p:attrNameLst>
                                      </p:cBhvr>
                                      <p:tavLst>
                                        <p:tav tm="0">
                                          <p:val>
                                            <p:strVal val="#ppt_x-1"/>
                                          </p:val>
                                        </p:tav>
                                        <p:tav tm="100000">
                                          <p:val>
                                            <p:strVal val="#ppt_x"/>
                                          </p:val>
                                        </p:tav>
                                      </p:tavLst>
                                    </p:anim>
                                  </p:childTnLst>
                                </p:cTn>
                              </p:par>
                            </p:childTnLst>
                          </p:cTn>
                        </p:par>
                        <p:par>
                          <p:cTn id="8" fill="hold">
                            <p:stCondLst>
                              <p:cond delay="1500"/>
                            </p:stCondLst>
                            <p:childTnLst>
                              <p:par>
                                <p:cTn id="9" presetID="2" presetClass="entr" presetSubtype="2"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 calcmode="lin" valueType="num">
                                      <p:cBhvr additive="base">
                                        <p:cTn id="11" dur="1500"/>
                                        <p:tgtEl>
                                          <p:spTgt spid="15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p:nvPr/>
        </p:nvSpPr>
        <p:spPr>
          <a:xfrm>
            <a:off x="-45400" y="459750"/>
            <a:ext cx="9189300" cy="42420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8"/>
          <p:cNvSpPr txBox="1">
            <a:spLocks noGrp="1"/>
          </p:cNvSpPr>
          <p:nvPr>
            <p:ph type="title"/>
          </p:nvPr>
        </p:nvSpPr>
        <p:spPr>
          <a:xfrm>
            <a:off x="40825" y="70650"/>
            <a:ext cx="89301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0" name="Google Shape;160;p18"/>
          <p:cNvPicPr preferRelativeResize="0"/>
          <p:nvPr/>
        </p:nvPicPr>
        <p:blipFill rotWithShape="1">
          <a:blip r:embed="rId3">
            <a:alphaModFix/>
          </a:blip>
          <a:srcRect l="23743" t="1040" r="24504" b="68446"/>
          <a:stretch/>
        </p:blipFill>
        <p:spPr>
          <a:xfrm>
            <a:off x="994838" y="1554687"/>
            <a:ext cx="7022077" cy="2052126"/>
          </a:xfrm>
          <a:prstGeom prst="rect">
            <a:avLst/>
          </a:prstGeom>
          <a:noFill/>
          <a:ln>
            <a:noFill/>
          </a:ln>
        </p:spPr>
      </p:pic>
      <p:sp>
        <p:nvSpPr>
          <p:cNvPr id="161" name="Google Shape;161;p18"/>
          <p:cNvSpPr/>
          <p:nvPr/>
        </p:nvSpPr>
        <p:spPr>
          <a:xfrm>
            <a:off x="1304725" y="3292700"/>
            <a:ext cx="4533000" cy="14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18"/>
          <p:cNvPicPr preferRelativeResize="0"/>
          <p:nvPr/>
        </p:nvPicPr>
        <p:blipFill rotWithShape="1">
          <a:blip r:embed="rId3">
            <a:alphaModFix/>
          </a:blip>
          <a:srcRect l="26171" t="26389" r="43048" b="70831"/>
          <a:stretch/>
        </p:blipFill>
        <p:spPr>
          <a:xfrm>
            <a:off x="1746303" y="3255662"/>
            <a:ext cx="4896394" cy="2066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9"/>
          <p:cNvSpPr/>
          <p:nvPr/>
        </p:nvSpPr>
        <p:spPr>
          <a:xfrm>
            <a:off x="-45400" y="459750"/>
            <a:ext cx="9189300" cy="42420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txBox="1">
            <a:spLocks noGrp="1"/>
          </p:cNvSpPr>
          <p:nvPr>
            <p:ph type="title"/>
          </p:nvPr>
        </p:nvSpPr>
        <p:spPr>
          <a:xfrm>
            <a:off x="40825" y="70650"/>
            <a:ext cx="89301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p:nvPr/>
        </p:nvSpPr>
        <p:spPr>
          <a:xfrm rot="5400000">
            <a:off x="4378838" y="2647800"/>
            <a:ext cx="254100" cy="683700"/>
          </a:xfrm>
          <a:prstGeom prst="rightArrow">
            <a:avLst>
              <a:gd name="adj1" fmla="val 50000"/>
              <a:gd name="adj2" fmla="val 50000"/>
            </a:avLst>
          </a:prstGeom>
          <a:solidFill>
            <a:srgbClr val="000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 name="Google Shape;170;p19"/>
          <p:cNvPicPr preferRelativeResize="0"/>
          <p:nvPr/>
        </p:nvPicPr>
        <p:blipFill rotWithShape="1">
          <a:blip r:embed="rId3">
            <a:alphaModFix/>
          </a:blip>
          <a:srcRect l="23743" t="1040" r="24504" b="68446"/>
          <a:stretch/>
        </p:blipFill>
        <p:spPr>
          <a:xfrm>
            <a:off x="994850" y="671625"/>
            <a:ext cx="7022077" cy="2052126"/>
          </a:xfrm>
          <a:prstGeom prst="rect">
            <a:avLst/>
          </a:prstGeom>
          <a:noFill/>
          <a:ln>
            <a:noFill/>
          </a:ln>
        </p:spPr>
      </p:pic>
      <p:pic>
        <p:nvPicPr>
          <p:cNvPr id="171" name="Google Shape;171;p19"/>
          <p:cNvPicPr preferRelativeResize="0"/>
          <p:nvPr/>
        </p:nvPicPr>
        <p:blipFill rotWithShape="1">
          <a:blip r:embed="rId3">
            <a:alphaModFix/>
          </a:blip>
          <a:srcRect l="36075" t="34765" r="36280" b="47009"/>
          <a:stretch/>
        </p:blipFill>
        <p:spPr>
          <a:xfrm>
            <a:off x="2690063" y="3255550"/>
            <a:ext cx="3631649" cy="1186774"/>
          </a:xfrm>
          <a:prstGeom prst="rect">
            <a:avLst/>
          </a:prstGeom>
          <a:noFill/>
          <a:ln>
            <a:noFill/>
          </a:ln>
        </p:spPr>
      </p:pic>
      <p:sp>
        <p:nvSpPr>
          <p:cNvPr id="172" name="Google Shape;172;p19"/>
          <p:cNvSpPr/>
          <p:nvPr/>
        </p:nvSpPr>
        <p:spPr>
          <a:xfrm>
            <a:off x="1329450" y="2386525"/>
            <a:ext cx="4533000" cy="14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3" name="Google Shape;173;p19"/>
          <p:cNvPicPr preferRelativeResize="0"/>
          <p:nvPr/>
        </p:nvPicPr>
        <p:blipFill rotWithShape="1">
          <a:blip r:embed="rId3">
            <a:alphaModFix/>
          </a:blip>
          <a:srcRect l="26171" t="26389" r="43048" b="70831"/>
          <a:stretch/>
        </p:blipFill>
        <p:spPr>
          <a:xfrm>
            <a:off x="1630968" y="2362563"/>
            <a:ext cx="4896394" cy="2066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0"/>
          <p:cNvSpPr txBox="1">
            <a:spLocks noGrp="1"/>
          </p:cNvSpPr>
          <p:nvPr>
            <p:ph type="title"/>
          </p:nvPr>
        </p:nvSpPr>
        <p:spPr>
          <a:xfrm>
            <a:off x="40825" y="70650"/>
            <a:ext cx="89301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 name="Google Shape;179;p20"/>
          <p:cNvPicPr preferRelativeResize="0"/>
          <p:nvPr/>
        </p:nvPicPr>
        <p:blipFill>
          <a:blip r:embed="rId3">
            <a:alphaModFix/>
          </a:blip>
          <a:stretch>
            <a:fillRect/>
          </a:stretch>
        </p:blipFill>
        <p:spPr>
          <a:xfrm>
            <a:off x="4366050" y="578850"/>
            <a:ext cx="4695500" cy="3960299"/>
          </a:xfrm>
          <a:prstGeom prst="rect">
            <a:avLst/>
          </a:prstGeom>
          <a:noFill/>
          <a:ln>
            <a:noFill/>
          </a:ln>
        </p:spPr>
      </p:pic>
      <p:pic>
        <p:nvPicPr>
          <p:cNvPr id="180" name="Google Shape;180;p20"/>
          <p:cNvPicPr preferRelativeResize="0"/>
          <p:nvPr/>
        </p:nvPicPr>
        <p:blipFill>
          <a:blip r:embed="rId4">
            <a:alphaModFix/>
          </a:blip>
          <a:stretch>
            <a:fillRect/>
          </a:stretch>
        </p:blipFill>
        <p:spPr>
          <a:xfrm>
            <a:off x="168900" y="1581675"/>
            <a:ext cx="3614976" cy="1822676"/>
          </a:xfrm>
          <a:prstGeom prst="rect">
            <a:avLst/>
          </a:prstGeom>
          <a:noFill/>
          <a:ln>
            <a:noFill/>
          </a:ln>
        </p:spPr>
      </p:pic>
      <p:sp>
        <p:nvSpPr>
          <p:cNvPr id="181" name="Google Shape;181;p20"/>
          <p:cNvSpPr/>
          <p:nvPr/>
        </p:nvSpPr>
        <p:spPr>
          <a:xfrm>
            <a:off x="3783875" y="2720650"/>
            <a:ext cx="823800" cy="683700"/>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40825" y="70650"/>
            <a:ext cx="89301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Who is using GRID?</a:t>
            </a:r>
            <a:endParaRPr/>
          </a:p>
        </p:txBody>
      </p:sp>
      <p:pic>
        <p:nvPicPr>
          <p:cNvPr id="187" name="Google Shape;187;p21"/>
          <p:cNvPicPr preferRelativeResize="0"/>
          <p:nvPr/>
        </p:nvPicPr>
        <p:blipFill>
          <a:blip r:embed="rId3">
            <a:alphaModFix/>
          </a:blip>
          <a:stretch>
            <a:fillRect/>
          </a:stretch>
        </p:blipFill>
        <p:spPr>
          <a:xfrm>
            <a:off x="4456439" y="3137059"/>
            <a:ext cx="2017611" cy="360000"/>
          </a:xfrm>
          <a:prstGeom prst="rect">
            <a:avLst/>
          </a:prstGeom>
          <a:noFill/>
          <a:ln>
            <a:noFill/>
          </a:ln>
        </p:spPr>
      </p:pic>
      <p:pic>
        <p:nvPicPr>
          <p:cNvPr id="188" name="Google Shape;188;p21"/>
          <p:cNvPicPr preferRelativeResize="0"/>
          <p:nvPr/>
        </p:nvPicPr>
        <p:blipFill>
          <a:blip r:embed="rId4">
            <a:alphaModFix/>
          </a:blip>
          <a:stretch>
            <a:fillRect/>
          </a:stretch>
        </p:blipFill>
        <p:spPr>
          <a:xfrm>
            <a:off x="7439024" y="849986"/>
            <a:ext cx="1204200" cy="360000"/>
          </a:xfrm>
          <a:prstGeom prst="rect">
            <a:avLst/>
          </a:prstGeom>
          <a:noFill/>
          <a:ln>
            <a:noFill/>
          </a:ln>
        </p:spPr>
      </p:pic>
      <p:pic>
        <p:nvPicPr>
          <p:cNvPr id="189" name="Google Shape;189;p21"/>
          <p:cNvPicPr preferRelativeResize="0"/>
          <p:nvPr/>
        </p:nvPicPr>
        <p:blipFill>
          <a:blip r:embed="rId5">
            <a:alphaModFix/>
          </a:blip>
          <a:stretch>
            <a:fillRect/>
          </a:stretch>
        </p:blipFill>
        <p:spPr>
          <a:xfrm>
            <a:off x="5044343" y="669986"/>
            <a:ext cx="943200" cy="720000"/>
          </a:xfrm>
          <a:prstGeom prst="rect">
            <a:avLst/>
          </a:prstGeom>
          <a:noFill/>
          <a:ln>
            <a:noFill/>
          </a:ln>
        </p:spPr>
      </p:pic>
      <p:pic>
        <p:nvPicPr>
          <p:cNvPr id="190" name="Google Shape;190;p21"/>
          <p:cNvPicPr preferRelativeResize="0"/>
          <p:nvPr/>
        </p:nvPicPr>
        <p:blipFill>
          <a:blip r:embed="rId6">
            <a:alphaModFix/>
          </a:blip>
          <a:stretch>
            <a:fillRect/>
          </a:stretch>
        </p:blipFill>
        <p:spPr>
          <a:xfrm>
            <a:off x="5558191" y="1752615"/>
            <a:ext cx="3166201" cy="360000"/>
          </a:xfrm>
          <a:prstGeom prst="rect">
            <a:avLst/>
          </a:prstGeom>
          <a:noFill/>
          <a:ln>
            <a:noFill/>
          </a:ln>
        </p:spPr>
      </p:pic>
      <p:pic>
        <p:nvPicPr>
          <p:cNvPr id="191" name="Google Shape;191;p21"/>
          <p:cNvPicPr preferRelativeResize="0"/>
          <p:nvPr/>
        </p:nvPicPr>
        <p:blipFill>
          <a:blip r:embed="rId7">
            <a:alphaModFix/>
          </a:blip>
          <a:stretch>
            <a:fillRect/>
          </a:stretch>
        </p:blipFill>
        <p:spPr>
          <a:xfrm>
            <a:off x="291691" y="2957058"/>
            <a:ext cx="1375200" cy="720000"/>
          </a:xfrm>
          <a:prstGeom prst="rect">
            <a:avLst/>
          </a:prstGeom>
          <a:noFill/>
          <a:ln>
            <a:noFill/>
          </a:ln>
        </p:spPr>
      </p:pic>
      <p:pic>
        <p:nvPicPr>
          <p:cNvPr id="192" name="Google Shape;192;p21"/>
          <p:cNvPicPr preferRelativeResize="0"/>
          <p:nvPr/>
        </p:nvPicPr>
        <p:blipFill>
          <a:blip r:embed="rId8">
            <a:alphaModFix/>
          </a:blip>
          <a:stretch>
            <a:fillRect/>
          </a:stretch>
        </p:blipFill>
        <p:spPr>
          <a:xfrm>
            <a:off x="287381" y="669986"/>
            <a:ext cx="712800" cy="720000"/>
          </a:xfrm>
          <a:prstGeom prst="rect">
            <a:avLst/>
          </a:prstGeom>
          <a:noFill/>
          <a:ln>
            <a:noFill/>
          </a:ln>
        </p:spPr>
      </p:pic>
      <p:pic>
        <p:nvPicPr>
          <p:cNvPr id="193" name="Google Shape;193;p21"/>
          <p:cNvPicPr preferRelativeResize="0"/>
          <p:nvPr/>
        </p:nvPicPr>
        <p:blipFill>
          <a:blip r:embed="rId9">
            <a:alphaModFix/>
          </a:blip>
          <a:stretch>
            <a:fillRect/>
          </a:stretch>
        </p:blipFill>
        <p:spPr>
          <a:xfrm>
            <a:off x="2451662" y="849986"/>
            <a:ext cx="1141200" cy="360000"/>
          </a:xfrm>
          <a:prstGeom prst="rect">
            <a:avLst/>
          </a:prstGeom>
          <a:noFill/>
          <a:ln>
            <a:noFill/>
          </a:ln>
        </p:spPr>
      </p:pic>
      <p:pic>
        <p:nvPicPr>
          <p:cNvPr id="194" name="Google Shape;194;p21"/>
          <p:cNvPicPr preferRelativeResize="0"/>
          <p:nvPr/>
        </p:nvPicPr>
        <p:blipFill>
          <a:blip r:embed="rId10">
            <a:alphaModFix/>
          </a:blip>
          <a:stretch>
            <a:fillRect/>
          </a:stretch>
        </p:blipFill>
        <p:spPr>
          <a:xfrm>
            <a:off x="2521665" y="3047059"/>
            <a:ext cx="1080000" cy="540000"/>
          </a:xfrm>
          <a:prstGeom prst="rect">
            <a:avLst/>
          </a:prstGeom>
          <a:noFill/>
          <a:ln>
            <a:noFill/>
          </a:ln>
        </p:spPr>
      </p:pic>
      <p:pic>
        <p:nvPicPr>
          <p:cNvPr id="195" name="Google Shape;195;p21"/>
          <p:cNvPicPr preferRelativeResize="0"/>
          <p:nvPr/>
        </p:nvPicPr>
        <p:blipFill>
          <a:blip r:embed="rId11">
            <a:alphaModFix/>
          </a:blip>
          <a:stretch>
            <a:fillRect/>
          </a:stretch>
        </p:blipFill>
        <p:spPr>
          <a:xfrm>
            <a:off x="829963" y="4087729"/>
            <a:ext cx="1895094" cy="360000"/>
          </a:xfrm>
          <a:prstGeom prst="rect">
            <a:avLst/>
          </a:prstGeom>
          <a:noFill/>
          <a:ln>
            <a:noFill/>
          </a:ln>
        </p:spPr>
      </p:pic>
      <p:pic>
        <p:nvPicPr>
          <p:cNvPr id="196" name="Google Shape;196;p21"/>
          <p:cNvPicPr preferRelativeResize="0"/>
          <p:nvPr/>
        </p:nvPicPr>
        <p:blipFill>
          <a:blip r:embed="rId12">
            <a:alphaModFix/>
          </a:blip>
          <a:stretch>
            <a:fillRect/>
          </a:stretch>
        </p:blipFill>
        <p:spPr>
          <a:xfrm>
            <a:off x="3420626" y="4087729"/>
            <a:ext cx="2030945" cy="360000"/>
          </a:xfrm>
          <a:prstGeom prst="rect">
            <a:avLst/>
          </a:prstGeom>
          <a:noFill/>
          <a:ln>
            <a:noFill/>
          </a:ln>
        </p:spPr>
      </p:pic>
      <p:pic>
        <p:nvPicPr>
          <p:cNvPr id="197" name="Google Shape;197;p21"/>
          <p:cNvPicPr preferRelativeResize="0"/>
          <p:nvPr/>
        </p:nvPicPr>
        <p:blipFill>
          <a:blip r:embed="rId13">
            <a:alphaModFix/>
          </a:blip>
          <a:stretch>
            <a:fillRect/>
          </a:stretch>
        </p:blipFill>
        <p:spPr>
          <a:xfrm>
            <a:off x="3696035" y="1752615"/>
            <a:ext cx="1072800" cy="360000"/>
          </a:xfrm>
          <a:prstGeom prst="rect">
            <a:avLst/>
          </a:prstGeom>
          <a:noFill/>
          <a:ln>
            <a:noFill/>
          </a:ln>
        </p:spPr>
      </p:pic>
      <p:pic>
        <p:nvPicPr>
          <p:cNvPr id="198" name="Google Shape;198;p21"/>
          <p:cNvPicPr preferRelativeResize="0"/>
          <p:nvPr/>
        </p:nvPicPr>
        <p:blipFill>
          <a:blip r:embed="rId14">
            <a:alphaModFix/>
          </a:blip>
          <a:stretch>
            <a:fillRect/>
          </a:stretch>
        </p:blipFill>
        <p:spPr>
          <a:xfrm>
            <a:off x="6147142" y="4087729"/>
            <a:ext cx="1836000" cy="360000"/>
          </a:xfrm>
          <a:prstGeom prst="rect">
            <a:avLst/>
          </a:prstGeom>
          <a:noFill/>
          <a:ln>
            <a:noFill/>
          </a:ln>
        </p:spPr>
      </p:pic>
      <p:pic>
        <p:nvPicPr>
          <p:cNvPr id="199" name="Google Shape;199;p21" descr="Image result for digital science logo"/>
          <p:cNvPicPr preferRelativeResize="0"/>
          <p:nvPr/>
        </p:nvPicPr>
        <p:blipFill>
          <a:blip r:embed="rId15">
            <a:alphaModFix/>
          </a:blip>
          <a:stretch>
            <a:fillRect/>
          </a:stretch>
        </p:blipFill>
        <p:spPr>
          <a:xfrm>
            <a:off x="7328825" y="3047059"/>
            <a:ext cx="1522800" cy="540000"/>
          </a:xfrm>
          <a:prstGeom prst="rect">
            <a:avLst/>
          </a:prstGeom>
          <a:noFill/>
          <a:ln>
            <a:noFill/>
          </a:ln>
        </p:spPr>
      </p:pic>
      <p:pic>
        <p:nvPicPr>
          <p:cNvPr id="200" name="Google Shape;200;p21" descr="Cc 0 pd"/>
          <p:cNvPicPr preferRelativeResize="0"/>
          <p:nvPr/>
        </p:nvPicPr>
        <p:blipFill>
          <a:blip r:embed="rId16">
            <a:alphaModFix/>
          </a:blip>
          <a:stretch>
            <a:fillRect/>
          </a:stretch>
        </p:blipFill>
        <p:spPr>
          <a:xfrm>
            <a:off x="3844700" y="2325525"/>
            <a:ext cx="1454599" cy="492450"/>
          </a:xfrm>
          <a:prstGeom prst="rect">
            <a:avLst/>
          </a:prstGeom>
          <a:noFill/>
          <a:ln>
            <a:noFill/>
          </a:ln>
        </p:spPr>
      </p:pic>
      <p:pic>
        <p:nvPicPr>
          <p:cNvPr id="201" name="Google Shape;201;p21"/>
          <p:cNvPicPr preferRelativeResize="0"/>
          <p:nvPr/>
        </p:nvPicPr>
        <p:blipFill rotWithShape="1">
          <a:blip r:embed="rId17">
            <a:alphaModFix/>
          </a:blip>
          <a:srcRect t="-6771" b="-1747"/>
          <a:stretch/>
        </p:blipFill>
        <p:spPr>
          <a:xfrm>
            <a:off x="4035600" y="1972814"/>
            <a:ext cx="1072800" cy="1164224"/>
          </a:xfrm>
          <a:prstGeom prst="rect">
            <a:avLst/>
          </a:prstGeom>
          <a:noFill/>
          <a:ln>
            <a:noFill/>
          </a:ln>
          <a:effectLst>
            <a:outerShdw blurRad="57150" dist="19050" dir="5400000" algn="bl" rotWithShape="0">
              <a:srgbClr val="000000">
                <a:alpha val="50000"/>
              </a:srgbClr>
            </a:outerShdw>
          </a:effectLst>
        </p:spPr>
      </p:pic>
      <p:pic>
        <p:nvPicPr>
          <p:cNvPr id="202" name="Google Shape;202;p21"/>
          <p:cNvPicPr preferRelativeResize="0"/>
          <p:nvPr/>
        </p:nvPicPr>
        <p:blipFill>
          <a:blip r:embed="rId18">
            <a:alphaModFix/>
          </a:blip>
          <a:stretch>
            <a:fillRect/>
          </a:stretch>
        </p:blipFill>
        <p:spPr>
          <a:xfrm>
            <a:off x="1050200" y="1631289"/>
            <a:ext cx="1454600" cy="602674"/>
          </a:xfrm>
          <a:prstGeom prst="rect">
            <a:avLst/>
          </a:prstGeom>
          <a:noFill/>
          <a:ln>
            <a:noFill/>
          </a:ln>
        </p:spPr>
      </p:pic>
      <p:sp>
        <p:nvSpPr>
          <p:cNvPr id="203" name="Google Shape;203;p21"/>
          <p:cNvSpPr txBox="1"/>
          <p:nvPr/>
        </p:nvSpPr>
        <p:spPr>
          <a:xfrm>
            <a:off x="3810600" y="3556438"/>
            <a:ext cx="1522800" cy="31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b="1">
                <a:latin typeface="Gill Sans"/>
                <a:ea typeface="Gill Sans"/>
                <a:cs typeface="Gill Sans"/>
                <a:sym typeface="Gill Sans"/>
              </a:rPr>
              <a:t>@grid_ac</a:t>
            </a:r>
            <a:endParaRPr sz="2400" b="1">
              <a:latin typeface="Gill Sans"/>
              <a:ea typeface="Gill Sans"/>
              <a:cs typeface="Gill Sans"/>
              <a:sym typeface="Gill Sans"/>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1100"/>
                                        <p:tgtEl>
                                          <p:spTgt spid="200"/>
                                        </p:tgtEl>
                                      </p:cBhvr>
                                    </p:animEffect>
                                    <p:set>
                                      <p:cBhvr>
                                        <p:cTn id="11" dur="1" fill="hold">
                                          <p:stCondLst>
                                            <p:cond delay="1100"/>
                                          </p:stCondLst>
                                        </p:cTn>
                                        <p:tgtEl>
                                          <p:spTgt spid="200"/>
                                        </p:tgtEl>
                                        <p:attrNameLst>
                                          <p:attrName>style.visibility</p:attrName>
                                        </p:attrNameLst>
                                      </p:cBhvr>
                                      <p:to>
                                        <p:strVal val="hidden"/>
                                      </p:to>
                                    </p:set>
                                  </p:childTnLst>
                                </p:cTn>
                              </p:par>
                            </p:childTnLst>
                          </p:cTn>
                        </p:par>
                        <p:par>
                          <p:cTn id="12" fill="hold">
                            <p:stCondLst>
                              <p:cond delay="1100"/>
                            </p:stCondLst>
                            <p:childTnLst>
                              <p:par>
                                <p:cTn id="13" presetID="10" presetClass="entr" presetSubtype="0" fill="hold" nodeType="afterEffect">
                                  <p:stCondLst>
                                    <p:cond delay="0"/>
                                  </p:stCondLst>
                                  <p:childTnLst>
                                    <p:set>
                                      <p:cBhvr>
                                        <p:cTn id="14" dur="1" fill="hold">
                                          <p:stCondLst>
                                            <p:cond delay="0"/>
                                          </p:stCondLst>
                                        </p:cTn>
                                        <p:tgtEl>
                                          <p:spTgt spid="201"/>
                                        </p:tgtEl>
                                        <p:attrNameLst>
                                          <p:attrName>style.visibility</p:attrName>
                                        </p:attrNameLst>
                                      </p:cBhvr>
                                      <p:to>
                                        <p:strVal val="visible"/>
                                      </p:to>
                                    </p:set>
                                    <p:animEffect transition="in" filter="fade">
                                      <p:cBhvr>
                                        <p:cTn id="15" dur="1100"/>
                                        <p:tgtEl>
                                          <p:spTgt spid="201"/>
                                        </p:tgtEl>
                                      </p:cBhvr>
                                    </p:animEffect>
                                  </p:childTnLst>
                                </p:cTn>
                              </p:par>
                            </p:childTnLst>
                          </p:cTn>
                        </p:par>
                        <p:par>
                          <p:cTn id="16" fill="hold">
                            <p:stCondLst>
                              <p:cond delay="2200"/>
                            </p:stCondLst>
                            <p:childTnLst>
                              <p:par>
                                <p:cTn id="17" presetID="10" presetClass="entr" presetSubtype="0" fill="hold" nodeType="afterEffect">
                                  <p:stCondLst>
                                    <p:cond delay="0"/>
                                  </p:stCondLst>
                                  <p:childTnLst>
                                    <p:set>
                                      <p:cBhvr>
                                        <p:cTn id="18" dur="1" fill="hold">
                                          <p:stCondLst>
                                            <p:cond delay="0"/>
                                          </p:stCondLst>
                                        </p:cTn>
                                        <p:tgtEl>
                                          <p:spTgt spid="203"/>
                                        </p:tgtEl>
                                        <p:attrNameLst>
                                          <p:attrName>style.visibility</p:attrName>
                                        </p:attrNameLst>
                                      </p:cBhvr>
                                      <p:to>
                                        <p:strVal val="visible"/>
                                      </p:to>
                                    </p:set>
                                    <p:animEffect transition="in" filter="fade">
                                      <p:cBhvr>
                                        <p:cTn id="19"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a:off x="40825" y="70646"/>
            <a:ext cx="78867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How GRID helps to create and run SN SciGraph</a:t>
            </a:r>
            <a:endParaRPr/>
          </a:p>
        </p:txBody>
      </p:sp>
      <p:sp>
        <p:nvSpPr>
          <p:cNvPr id="209" name="Google Shape;209;p22"/>
          <p:cNvSpPr txBox="1">
            <a:spLocks noGrp="1"/>
          </p:cNvSpPr>
          <p:nvPr>
            <p:ph type="body" idx="1"/>
          </p:nvPr>
        </p:nvSpPr>
        <p:spPr>
          <a:xfrm>
            <a:off x="628650" y="809351"/>
            <a:ext cx="7886700" cy="3823200"/>
          </a:xfrm>
          <a:prstGeom prst="rect">
            <a:avLst/>
          </a:prstGeom>
          <a:ln>
            <a:noFill/>
          </a:ln>
        </p:spPr>
        <p:txBody>
          <a:bodyPr spcFirstLastPara="1" wrap="square" lIns="91425" tIns="91425" rIns="91425" bIns="91425" anchor="ctr" anchorCtr="0">
            <a:noAutofit/>
          </a:bodyPr>
          <a:lstStyle/>
          <a:p>
            <a:pPr marL="457200" lvl="0" indent="-342900" algn="l" rtl="0">
              <a:spcBef>
                <a:spcPts val="1000"/>
              </a:spcBef>
              <a:spcAft>
                <a:spcPts val="0"/>
              </a:spcAft>
              <a:buClr>
                <a:srgbClr val="000000"/>
              </a:buClr>
              <a:buSzPts val="1800"/>
              <a:buChar char="●"/>
            </a:pPr>
            <a:r>
              <a:rPr lang="en-GB">
                <a:solidFill>
                  <a:srgbClr val="000000"/>
                </a:solidFill>
              </a:rPr>
              <a:t>Publication affiliations are disambiguated using GRID </a:t>
            </a:r>
            <a:endParaRPr>
              <a:solidFill>
                <a:srgbClr val="000000"/>
              </a:solidFill>
            </a:endParaRPr>
          </a:p>
          <a:p>
            <a:pPr marL="914400" lvl="1" indent="-342900" algn="l" rtl="0">
              <a:spcBef>
                <a:spcPts val="0"/>
              </a:spcBef>
              <a:spcAft>
                <a:spcPts val="0"/>
              </a:spcAft>
              <a:buClr>
                <a:srgbClr val="000000"/>
              </a:buClr>
              <a:buSzPts val="1800"/>
              <a:buChar char="○"/>
            </a:pPr>
            <a:r>
              <a:rPr lang="en-GB">
                <a:solidFill>
                  <a:srgbClr val="000000"/>
                </a:solidFill>
              </a:rPr>
              <a:t>In bulk for historical data</a:t>
            </a:r>
            <a:endParaRPr>
              <a:solidFill>
                <a:srgbClr val="000000"/>
              </a:solidFill>
            </a:endParaRPr>
          </a:p>
          <a:p>
            <a:pPr marL="914400" lvl="1" indent="-342900" algn="l" rtl="0">
              <a:spcBef>
                <a:spcPts val="0"/>
              </a:spcBef>
              <a:spcAft>
                <a:spcPts val="0"/>
              </a:spcAft>
              <a:buClr>
                <a:srgbClr val="000000"/>
              </a:buClr>
              <a:buSzPts val="1800"/>
              <a:buChar char="○"/>
            </a:pPr>
            <a:r>
              <a:rPr lang="en-GB">
                <a:solidFill>
                  <a:srgbClr val="000000"/>
                </a:solidFill>
              </a:rPr>
              <a:t>As part of normal XML ingestion workflow for current and ongoing data</a:t>
            </a:r>
            <a:br>
              <a:rPr lang="en-GB">
                <a:solidFill>
                  <a:srgbClr val="000000"/>
                </a:solidFill>
              </a:rPr>
            </a:br>
            <a:endParaRPr>
              <a:solidFill>
                <a:srgbClr val="000000"/>
              </a:solidFill>
            </a:endParaRPr>
          </a:p>
          <a:p>
            <a:pPr marL="457200" lvl="0" indent="-342900" algn="l" rtl="0">
              <a:spcBef>
                <a:spcPts val="0"/>
              </a:spcBef>
              <a:spcAft>
                <a:spcPts val="0"/>
              </a:spcAft>
              <a:buClr>
                <a:srgbClr val="000000"/>
              </a:buClr>
              <a:buSzPts val="1800"/>
              <a:buChar char="●"/>
            </a:pPr>
            <a:r>
              <a:rPr lang="en-GB">
                <a:solidFill>
                  <a:srgbClr val="000000"/>
                </a:solidFill>
              </a:rPr>
              <a:t>Newly discovered GRID identifiers are used to enrich the XML data</a:t>
            </a:r>
            <a:endParaRPr>
              <a:solidFill>
                <a:srgbClr val="000000"/>
              </a:solidFill>
            </a:endParaRPr>
          </a:p>
          <a:p>
            <a:pPr marL="914400" lvl="1" indent="-342900" algn="l" rtl="0">
              <a:spcBef>
                <a:spcPts val="0"/>
              </a:spcBef>
              <a:spcAft>
                <a:spcPts val="0"/>
              </a:spcAft>
              <a:buClr>
                <a:srgbClr val="000000"/>
              </a:buClr>
              <a:buSzPts val="1800"/>
              <a:buChar char="○"/>
            </a:pPr>
            <a:r>
              <a:rPr lang="en-GB">
                <a:solidFill>
                  <a:srgbClr val="000000"/>
                </a:solidFill>
              </a:rPr>
              <a:t>Existing content is continuously improved</a:t>
            </a:r>
            <a:br>
              <a:rPr lang="en-GB">
                <a:solidFill>
                  <a:srgbClr val="000000"/>
                </a:solidFill>
              </a:rPr>
            </a:br>
            <a:endParaRPr>
              <a:solidFill>
                <a:srgbClr val="000000"/>
              </a:solidFill>
            </a:endParaRPr>
          </a:p>
          <a:p>
            <a:pPr marL="457200" lvl="0" indent="-342900" algn="l" rtl="0">
              <a:spcBef>
                <a:spcPts val="0"/>
              </a:spcBef>
              <a:spcAft>
                <a:spcPts val="0"/>
              </a:spcAft>
              <a:buClr>
                <a:srgbClr val="000000"/>
              </a:buClr>
              <a:buSzPts val="1800"/>
              <a:buChar char="●"/>
            </a:pPr>
            <a:r>
              <a:rPr lang="en-GB">
                <a:solidFill>
                  <a:srgbClr val="000000"/>
                </a:solidFill>
              </a:rPr>
              <a:t>SN SciGraph transform publications XML into RDF (JSON-LD)</a:t>
            </a:r>
            <a:endParaRPr>
              <a:solidFill>
                <a:srgbClr val="000000"/>
              </a:solidFill>
            </a:endParaRPr>
          </a:p>
          <a:p>
            <a:pPr marL="914400" lvl="1" indent="-342900" algn="l" rtl="0">
              <a:spcBef>
                <a:spcPts val="0"/>
              </a:spcBef>
              <a:spcAft>
                <a:spcPts val="0"/>
              </a:spcAft>
              <a:buClr>
                <a:srgbClr val="000000"/>
              </a:buClr>
              <a:buSzPts val="1800"/>
              <a:buChar char="○"/>
            </a:pPr>
            <a:r>
              <a:rPr lang="en-GB">
                <a:solidFill>
                  <a:srgbClr val="000000"/>
                </a:solidFill>
              </a:rPr>
              <a:t>GRID IDs are turned into full URIs</a:t>
            </a:r>
            <a:br>
              <a:rPr lang="en-GB">
                <a:solidFill>
                  <a:srgbClr val="000000"/>
                </a:solidFill>
              </a:rPr>
            </a:br>
            <a:r>
              <a:rPr lang="en-GB">
                <a:solidFill>
                  <a:srgbClr val="000000"/>
                </a:solidFill>
              </a:rPr>
              <a:t> (</a:t>
            </a:r>
            <a:r>
              <a:rPr lang="en-GB">
                <a:solidFill>
                  <a:schemeClr val="dk1"/>
                </a:solidFill>
              </a:rPr>
              <a:t>grid.9759.2 → </a:t>
            </a:r>
            <a:r>
              <a:rPr lang="en-GB" u="sng">
                <a:solidFill>
                  <a:schemeClr val="hlink"/>
                </a:solidFill>
                <a:hlinkClick r:id="rId3"/>
              </a:rPr>
              <a:t>https://www.grid.ac/institutes/grid.9759.2</a:t>
            </a:r>
            <a:r>
              <a:rPr lang="en-GB">
                <a:solidFill>
                  <a:srgbClr val="000000"/>
                </a:solidFill>
              </a:rPr>
              <a:t>)</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title"/>
          </p:nvPr>
        </p:nvSpPr>
        <p:spPr>
          <a:xfrm>
            <a:off x="40825" y="70646"/>
            <a:ext cx="78867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SN SciGraph: Facts &amp; Figures</a:t>
            </a:r>
            <a:endParaRPr/>
          </a:p>
        </p:txBody>
      </p:sp>
      <p:pic>
        <p:nvPicPr>
          <p:cNvPr id="215" name="Google Shape;215;p23" descr="SciGraph visual" title="SciGraph visual"/>
          <p:cNvPicPr preferRelativeResize="0"/>
          <p:nvPr/>
        </p:nvPicPr>
        <p:blipFill>
          <a:blip r:embed="rId3">
            <a:alphaModFix/>
          </a:blip>
          <a:stretch>
            <a:fillRect/>
          </a:stretch>
        </p:blipFill>
        <p:spPr>
          <a:xfrm>
            <a:off x="193722" y="1600225"/>
            <a:ext cx="3958524" cy="2912275"/>
          </a:xfrm>
          <a:prstGeom prst="rect">
            <a:avLst/>
          </a:prstGeom>
          <a:noFill/>
          <a:ln>
            <a:noFill/>
          </a:ln>
        </p:spPr>
      </p:pic>
      <p:pic>
        <p:nvPicPr>
          <p:cNvPr id="216" name="Google Shape;216;p23" descr="New Content Item" title="New Content Item"/>
          <p:cNvPicPr preferRelativeResize="0"/>
          <p:nvPr/>
        </p:nvPicPr>
        <p:blipFill>
          <a:blip r:embed="rId4">
            <a:alphaModFix/>
          </a:blip>
          <a:stretch>
            <a:fillRect/>
          </a:stretch>
        </p:blipFill>
        <p:spPr>
          <a:xfrm>
            <a:off x="490175" y="774475"/>
            <a:ext cx="1722575" cy="511025"/>
          </a:xfrm>
          <a:prstGeom prst="rect">
            <a:avLst/>
          </a:prstGeom>
          <a:noFill/>
          <a:ln>
            <a:noFill/>
          </a:ln>
        </p:spPr>
      </p:pic>
      <p:sp>
        <p:nvSpPr>
          <p:cNvPr id="217" name="Google Shape;217;p23"/>
          <p:cNvSpPr txBox="1"/>
          <p:nvPr/>
        </p:nvSpPr>
        <p:spPr>
          <a:xfrm>
            <a:off x="4152250" y="570700"/>
            <a:ext cx="4781100" cy="39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Gill Sans"/>
                <a:ea typeface="Gill Sans"/>
                <a:cs typeface="Gill Sans"/>
                <a:sym typeface="Gill Sans"/>
              </a:rPr>
              <a:t>First public release in early 2017:</a:t>
            </a:r>
            <a:endParaRPr sz="1800">
              <a:latin typeface="Gill Sans"/>
              <a:ea typeface="Gill Sans"/>
              <a:cs typeface="Gill Sans"/>
              <a:sym typeface="Gill Sans"/>
            </a:endParaRPr>
          </a:p>
          <a:p>
            <a:pPr marL="0" lvl="0" indent="0" algn="l" rtl="0">
              <a:spcBef>
                <a:spcPts val="0"/>
              </a:spcBef>
              <a:spcAft>
                <a:spcPts val="0"/>
              </a:spcAft>
              <a:buNone/>
            </a:pPr>
            <a:endParaRPr sz="1800">
              <a:latin typeface="Gill Sans"/>
              <a:ea typeface="Gill Sans"/>
              <a:cs typeface="Gill Sans"/>
              <a:sym typeface="Gill Sans"/>
            </a:endParaRPr>
          </a:p>
          <a:p>
            <a:pPr marL="457200" lvl="0" indent="-342900" algn="l" rtl="0">
              <a:spcBef>
                <a:spcPts val="0"/>
              </a:spcBef>
              <a:spcAft>
                <a:spcPts val="0"/>
              </a:spcAft>
              <a:buSzPts val="1800"/>
              <a:buFont typeface="Gill Sans"/>
              <a:buChar char="●"/>
            </a:pPr>
            <a:r>
              <a:rPr lang="en-GB" sz="1800">
                <a:latin typeface="Gill Sans"/>
                <a:ea typeface="Gill Sans"/>
                <a:cs typeface="Gill Sans"/>
                <a:sym typeface="Gill Sans"/>
              </a:rPr>
              <a:t>&gt;8m scholarly articles, 4.4m chapters, 276k books, 438k grants, 361k patents, 32k clinical trials linked to publications of 7m researchers and 60k organisations</a:t>
            </a:r>
            <a:br>
              <a:rPr lang="en-GB" sz="1800">
                <a:latin typeface="Gill Sans"/>
                <a:ea typeface="Gill Sans"/>
                <a:cs typeface="Gill Sans"/>
                <a:sym typeface="Gill Sans"/>
              </a:rPr>
            </a:br>
            <a:endParaRPr sz="1800">
              <a:latin typeface="Gill Sans"/>
              <a:ea typeface="Gill Sans"/>
              <a:cs typeface="Gill Sans"/>
              <a:sym typeface="Gill Sans"/>
            </a:endParaRPr>
          </a:p>
          <a:p>
            <a:pPr marL="457200" lvl="0" indent="-342900" algn="l" rtl="0">
              <a:spcBef>
                <a:spcPts val="0"/>
              </a:spcBef>
              <a:spcAft>
                <a:spcPts val="0"/>
              </a:spcAft>
              <a:buSzPts val="1800"/>
              <a:buFont typeface="Gill Sans"/>
              <a:buChar char="●"/>
            </a:pPr>
            <a:r>
              <a:rPr lang="en-GB" sz="1800">
                <a:latin typeface="Gill Sans"/>
                <a:ea typeface="Gill Sans"/>
                <a:cs typeface="Gill Sans"/>
                <a:sym typeface="Gill Sans"/>
              </a:rPr>
              <a:t>in terms of linked open data: 200 triples per document, </a:t>
            </a:r>
            <a:br>
              <a:rPr lang="en-GB" sz="1800">
                <a:latin typeface="Gill Sans"/>
                <a:ea typeface="Gill Sans"/>
                <a:cs typeface="Gill Sans"/>
                <a:sym typeface="Gill Sans"/>
              </a:rPr>
            </a:br>
            <a:r>
              <a:rPr lang="en-GB" sz="1800">
                <a:latin typeface="Gill Sans"/>
                <a:ea typeface="Gill Sans"/>
                <a:cs typeface="Gill Sans"/>
                <a:sym typeface="Gill Sans"/>
              </a:rPr>
              <a:t>25 triples per person = almost 3 billion triples</a:t>
            </a:r>
            <a:endParaRPr sz="1800">
              <a:latin typeface="Gill Sans"/>
              <a:ea typeface="Gill Sans"/>
              <a:cs typeface="Gill Sans"/>
              <a:sym typeface="Gill Sans"/>
            </a:endParaRPr>
          </a:p>
          <a:p>
            <a:pPr marL="0" lvl="0" indent="0" algn="l" rtl="0">
              <a:spcBef>
                <a:spcPts val="0"/>
              </a:spcBef>
              <a:spcAft>
                <a:spcPts val="0"/>
              </a:spcAft>
              <a:buNone/>
            </a:pPr>
            <a:endParaRPr sz="1800">
              <a:latin typeface="Gill Sans"/>
              <a:ea typeface="Gill Sans"/>
              <a:cs typeface="Gill Sans"/>
              <a:sym typeface="Gill Sans"/>
            </a:endParaRPr>
          </a:p>
          <a:p>
            <a:pPr marL="0" lvl="0" indent="0" algn="l" rtl="0">
              <a:spcBef>
                <a:spcPts val="0"/>
              </a:spcBef>
              <a:spcAft>
                <a:spcPts val="0"/>
              </a:spcAft>
              <a:buNone/>
            </a:pPr>
            <a:r>
              <a:rPr lang="en-GB" sz="1800">
                <a:latin typeface="Gill Sans"/>
                <a:ea typeface="Gill Sans"/>
                <a:cs typeface="Gill Sans"/>
                <a:sym typeface="Gill Sans"/>
              </a:rPr>
              <a:t>Traffic: 58m hits in 2019</a:t>
            </a:r>
            <a:endParaRPr sz="1800">
              <a:latin typeface="Gill Sans"/>
              <a:ea typeface="Gill Sans"/>
              <a:cs typeface="Gill Sans"/>
              <a:sym typeface="Gill Sans"/>
            </a:endParaRPr>
          </a:p>
          <a:p>
            <a:pPr marL="0" lvl="0" indent="0" algn="l" rtl="0">
              <a:spcBef>
                <a:spcPts val="0"/>
              </a:spcBef>
              <a:spcAft>
                <a:spcPts val="0"/>
              </a:spcAft>
              <a:buNone/>
            </a:pPr>
            <a:r>
              <a:rPr lang="en-GB" sz="1800">
                <a:latin typeface="Gill Sans"/>
                <a:ea typeface="Gill Sans"/>
                <a:cs typeface="Gill Sans"/>
                <a:sym typeface="Gill Sans"/>
              </a:rPr>
              <a:t>→ Almost 5m per month!</a:t>
            </a:r>
            <a:endParaRPr sz="1800">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40825" y="70646"/>
            <a:ext cx="78867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body" idx="1"/>
          </p:nvPr>
        </p:nvSpPr>
        <p:spPr>
          <a:xfrm>
            <a:off x="3542363" y="2077500"/>
            <a:ext cx="4201200" cy="1598100"/>
          </a:xfrm>
          <a:prstGeom prst="rect">
            <a:avLst/>
          </a:prstGeom>
        </p:spPr>
        <p:txBody>
          <a:bodyPr spcFirstLastPara="1" wrap="square" lIns="91425" tIns="91425" rIns="91425" bIns="91425" anchor="t" anchorCtr="0">
            <a:noAutofit/>
          </a:bodyPr>
          <a:lstStyle/>
          <a:p>
            <a:pPr marL="0" lvl="0" indent="0" algn="r" rtl="0">
              <a:lnSpc>
                <a:spcPct val="115000"/>
              </a:lnSpc>
              <a:spcBef>
                <a:spcPts val="1000"/>
              </a:spcBef>
              <a:spcAft>
                <a:spcPts val="0"/>
              </a:spcAft>
              <a:buNone/>
            </a:pPr>
            <a:r>
              <a:rPr lang="en-GB">
                <a:solidFill>
                  <a:srgbClr val="000000"/>
                </a:solidFill>
              </a:rPr>
              <a:t>Brian Kirkegaard Lunn</a:t>
            </a:r>
            <a:br>
              <a:rPr lang="en-GB">
                <a:solidFill>
                  <a:srgbClr val="000000"/>
                </a:solidFill>
              </a:rPr>
            </a:br>
            <a:r>
              <a:rPr lang="en-GB">
                <a:solidFill>
                  <a:srgbClr val="000000"/>
                </a:solidFill>
              </a:rPr>
              <a:t>Senior Metadata Manager at Digital Science</a:t>
            </a:r>
            <a:br>
              <a:rPr lang="en-GB">
                <a:solidFill>
                  <a:srgbClr val="000000"/>
                </a:solidFill>
              </a:rPr>
            </a:br>
            <a:r>
              <a:rPr lang="en-GB" u="sng">
                <a:solidFill>
                  <a:schemeClr val="hlink"/>
                </a:solidFill>
                <a:hlinkClick r:id="rId3"/>
              </a:rPr>
              <a:t>b.lunn@digital-science.com</a:t>
            </a:r>
            <a:r>
              <a:rPr lang="en-GB">
                <a:solidFill>
                  <a:srgbClr val="000000"/>
                </a:solidFill>
              </a:rPr>
              <a:t> </a:t>
            </a:r>
            <a:endParaRPr/>
          </a:p>
          <a:p>
            <a:pPr marL="0" lvl="0" indent="0" algn="r" rtl="0">
              <a:lnSpc>
                <a:spcPct val="115000"/>
              </a:lnSpc>
              <a:spcBef>
                <a:spcPts val="1000"/>
              </a:spcBef>
              <a:spcAft>
                <a:spcPts val="0"/>
              </a:spcAft>
              <a:buNone/>
            </a:pPr>
            <a:r>
              <a:rPr lang="en-GB" i="1">
                <a:solidFill>
                  <a:srgbClr val="000000"/>
                </a:solidFill>
              </a:rPr>
              <a:t>Working with GRID and Dimensions</a:t>
            </a:r>
            <a:endParaRPr i="1">
              <a:solidFill>
                <a:srgbClr val="000000"/>
              </a:solidFill>
            </a:endParaRPr>
          </a:p>
        </p:txBody>
      </p:sp>
      <p:pic>
        <p:nvPicPr>
          <p:cNvPr id="34" name="Google Shape;34;p6"/>
          <p:cNvPicPr preferRelativeResize="0"/>
          <p:nvPr/>
        </p:nvPicPr>
        <p:blipFill rotWithShape="1">
          <a:blip r:embed="rId4">
            <a:alphaModFix/>
          </a:blip>
          <a:srcRect l="16055" r="14649" b="11535"/>
          <a:stretch/>
        </p:blipFill>
        <p:spPr>
          <a:xfrm>
            <a:off x="1368425" y="1732575"/>
            <a:ext cx="1357800" cy="14913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4"/>
          <p:cNvSpPr txBox="1">
            <a:spLocks noGrp="1"/>
          </p:cNvSpPr>
          <p:nvPr>
            <p:ph type="body" idx="1"/>
          </p:nvPr>
        </p:nvSpPr>
        <p:spPr>
          <a:xfrm>
            <a:off x="628650" y="660151"/>
            <a:ext cx="7886700" cy="38232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Clr>
                <a:srgbClr val="000000"/>
              </a:buClr>
              <a:buSzPts val="1800"/>
              <a:buChar char="•"/>
            </a:pPr>
            <a:r>
              <a:rPr lang="en-GB">
                <a:solidFill>
                  <a:srgbClr val="000000"/>
                </a:solidFill>
              </a:rPr>
              <a:t>Learnings SN for SciGraph and GRID:</a:t>
            </a:r>
            <a:br>
              <a:rPr lang="en-GB">
                <a:solidFill>
                  <a:srgbClr val="000000"/>
                </a:solidFill>
              </a:rPr>
            </a:br>
            <a:endParaRPr>
              <a:solidFill>
                <a:srgbClr val="000000"/>
              </a:solidFill>
            </a:endParaRPr>
          </a:p>
          <a:p>
            <a:pPr marL="914400" lvl="1" indent="-342900" algn="l" rtl="0">
              <a:lnSpc>
                <a:spcPct val="100000"/>
              </a:lnSpc>
              <a:spcBef>
                <a:spcPts val="0"/>
              </a:spcBef>
              <a:spcAft>
                <a:spcPts val="0"/>
              </a:spcAft>
              <a:buClr>
                <a:srgbClr val="000000"/>
              </a:buClr>
              <a:buSzPts val="1800"/>
              <a:buChar char="•"/>
            </a:pPr>
            <a:r>
              <a:rPr lang="en-GB">
                <a:solidFill>
                  <a:srgbClr val="000000"/>
                </a:solidFill>
              </a:rPr>
              <a:t>Disambiguation of affiliation strings at the very beginning of the publishing process is core and key to everything else downstream</a:t>
            </a:r>
            <a:br>
              <a:rPr lang="en-GB">
                <a:solidFill>
                  <a:srgbClr val="000000"/>
                </a:solidFill>
              </a:rPr>
            </a:br>
            <a:endParaRPr>
              <a:solidFill>
                <a:srgbClr val="000000"/>
              </a:solidFill>
            </a:endParaRPr>
          </a:p>
          <a:p>
            <a:pPr marL="914400" lvl="1" indent="-342900" algn="l" rtl="0">
              <a:lnSpc>
                <a:spcPct val="100000"/>
              </a:lnSpc>
              <a:spcBef>
                <a:spcPts val="0"/>
              </a:spcBef>
              <a:spcAft>
                <a:spcPts val="0"/>
              </a:spcAft>
              <a:buClr>
                <a:srgbClr val="000000"/>
              </a:buClr>
              <a:buSzPts val="1800"/>
              <a:buChar char="•"/>
            </a:pPr>
            <a:r>
              <a:rPr lang="en-GB">
                <a:solidFill>
                  <a:srgbClr val="000000"/>
                </a:solidFill>
              </a:rPr>
              <a:t>Institutional organizations better covered than corporate research</a:t>
            </a:r>
            <a:br>
              <a:rPr lang="en-GB">
                <a:solidFill>
                  <a:srgbClr val="000000"/>
                </a:solidFill>
              </a:rPr>
            </a:b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GB">
                <a:solidFill>
                  <a:schemeClr val="dk1"/>
                </a:solidFill>
              </a:rPr>
              <a:t>What we would do differently today</a:t>
            </a:r>
            <a:br>
              <a:rPr lang="en-GB">
                <a:solidFill>
                  <a:schemeClr val="dk1"/>
                </a:solidFill>
              </a:rPr>
            </a:br>
            <a:endParaRPr>
              <a:solidFill>
                <a:schemeClr val="dk1"/>
              </a:solidFill>
            </a:endParaRPr>
          </a:p>
          <a:p>
            <a:pPr marL="1371600" lvl="2" indent="-342900" algn="l" rtl="0">
              <a:spcBef>
                <a:spcPts val="0"/>
              </a:spcBef>
              <a:spcAft>
                <a:spcPts val="0"/>
              </a:spcAft>
              <a:buClr>
                <a:schemeClr val="dk1"/>
              </a:buClr>
              <a:buSzPts val="1800"/>
              <a:buChar char="•"/>
            </a:pPr>
            <a:r>
              <a:rPr lang="en-GB">
                <a:solidFill>
                  <a:schemeClr val="dk1"/>
                </a:solidFill>
              </a:rPr>
              <a:t>Discrepancies have to be communicated more transparently and proactively</a:t>
            </a:r>
            <a:br>
              <a:rPr lang="en-GB">
                <a:solidFill>
                  <a:schemeClr val="dk1"/>
                </a:solidFill>
              </a:rPr>
            </a:br>
            <a:endParaRPr>
              <a:solidFill>
                <a:schemeClr val="dk1"/>
              </a:solidFill>
            </a:endParaRPr>
          </a:p>
          <a:p>
            <a:pPr marL="1371600" lvl="2" indent="-342900" algn="l" rtl="0">
              <a:spcBef>
                <a:spcPts val="0"/>
              </a:spcBef>
              <a:spcAft>
                <a:spcPts val="0"/>
              </a:spcAft>
              <a:buClr>
                <a:schemeClr val="dk1"/>
              </a:buClr>
              <a:buSzPts val="1800"/>
              <a:buChar char="•"/>
            </a:pPr>
            <a:r>
              <a:rPr lang="en-GB">
                <a:solidFill>
                  <a:schemeClr val="dk1"/>
                </a:solidFill>
              </a:rPr>
              <a:t>Raise awareness among clients (author, researchers) and colleagues about challenge and limitations of affiliation disambiguation</a:t>
            </a:r>
            <a:br>
              <a:rPr lang="en-GB">
                <a:solidFill>
                  <a:schemeClr val="dk1"/>
                </a:solidFill>
              </a:rPr>
            </a:br>
            <a:endParaRPr>
              <a:solidFill>
                <a:srgbClr val="000000"/>
              </a:solidFill>
            </a:endParaRPr>
          </a:p>
        </p:txBody>
      </p:sp>
      <p:sp>
        <p:nvSpPr>
          <p:cNvPr id="223" name="Google Shape;223;p24"/>
          <p:cNvSpPr txBox="1">
            <a:spLocks noGrp="1"/>
          </p:cNvSpPr>
          <p:nvPr>
            <p:ph type="title"/>
          </p:nvPr>
        </p:nvSpPr>
        <p:spPr>
          <a:xfrm>
            <a:off x="40825" y="70646"/>
            <a:ext cx="78867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What we have learned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p:nvPr/>
        </p:nvSpPr>
        <p:spPr>
          <a:xfrm>
            <a:off x="136175" y="742500"/>
            <a:ext cx="9007800" cy="36585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333333"/>
              </a:buClr>
              <a:buSzPts val="1800"/>
              <a:buFont typeface="Gill Sans"/>
              <a:buChar char="●"/>
            </a:pPr>
            <a:r>
              <a:rPr lang="en-GB" sz="1800">
                <a:solidFill>
                  <a:srgbClr val="333333"/>
                </a:solidFill>
                <a:latin typeface="Gill Sans"/>
                <a:ea typeface="Gill Sans"/>
                <a:cs typeface="Gill Sans"/>
                <a:sym typeface="Gill Sans"/>
              </a:rPr>
              <a:t>SN SciGraph would not have been possible to this extent without GRID as the organisation PID</a:t>
            </a:r>
            <a:br>
              <a:rPr lang="en-GB" sz="1800">
                <a:solidFill>
                  <a:srgbClr val="333333"/>
                </a:solidFill>
                <a:latin typeface="Gill Sans"/>
                <a:ea typeface="Gill Sans"/>
                <a:cs typeface="Gill Sans"/>
                <a:sym typeface="Gill Sans"/>
              </a:rPr>
            </a:br>
            <a:endParaRPr sz="1800">
              <a:solidFill>
                <a:srgbClr val="333333"/>
              </a:solidFill>
              <a:latin typeface="Gill Sans"/>
              <a:ea typeface="Gill Sans"/>
              <a:cs typeface="Gill Sans"/>
              <a:sym typeface="Gill Sans"/>
            </a:endParaRPr>
          </a:p>
          <a:p>
            <a:pPr marL="457200" lvl="0" indent="-342900" algn="l" rtl="0">
              <a:lnSpc>
                <a:spcPct val="100000"/>
              </a:lnSpc>
              <a:spcBef>
                <a:spcPts val="0"/>
              </a:spcBef>
              <a:spcAft>
                <a:spcPts val="0"/>
              </a:spcAft>
              <a:buSzPts val="1800"/>
              <a:buFont typeface="Gill Sans"/>
              <a:buChar char="●"/>
            </a:pPr>
            <a:r>
              <a:rPr lang="en-GB" sz="1800">
                <a:solidFill>
                  <a:srgbClr val="333333"/>
                </a:solidFill>
                <a:latin typeface="Gill Sans"/>
                <a:ea typeface="Gill Sans"/>
                <a:cs typeface="Gill Sans"/>
                <a:sym typeface="Gill Sans"/>
              </a:rPr>
              <a:t>GRID helped to significantly improve the quality</a:t>
            </a:r>
            <a:endParaRPr sz="1800">
              <a:solidFill>
                <a:srgbClr val="333333"/>
              </a:solidFill>
              <a:latin typeface="Gill Sans"/>
              <a:ea typeface="Gill Sans"/>
              <a:cs typeface="Gill Sans"/>
              <a:sym typeface="Gill Sans"/>
            </a:endParaRPr>
          </a:p>
          <a:p>
            <a:pPr marL="914400" lvl="1" indent="-342900" algn="l" rtl="0">
              <a:lnSpc>
                <a:spcPct val="100000"/>
              </a:lnSpc>
              <a:spcBef>
                <a:spcPts val="0"/>
              </a:spcBef>
              <a:spcAft>
                <a:spcPts val="0"/>
              </a:spcAft>
              <a:buClr>
                <a:srgbClr val="333333"/>
              </a:buClr>
              <a:buSzPts val="1800"/>
              <a:buFont typeface="Gill Sans"/>
              <a:buChar char="○"/>
            </a:pPr>
            <a:r>
              <a:rPr lang="en-GB" sz="1800">
                <a:solidFill>
                  <a:srgbClr val="333333"/>
                </a:solidFill>
                <a:latin typeface="Gill Sans"/>
                <a:ea typeface="Gill Sans"/>
                <a:cs typeface="Gill Sans"/>
                <a:sym typeface="Gill Sans"/>
              </a:rPr>
              <a:t>With the disambiguation service</a:t>
            </a:r>
            <a:endParaRPr sz="1800">
              <a:solidFill>
                <a:srgbClr val="333333"/>
              </a:solidFill>
              <a:latin typeface="Gill Sans"/>
              <a:ea typeface="Gill Sans"/>
              <a:cs typeface="Gill Sans"/>
              <a:sym typeface="Gill Sans"/>
            </a:endParaRPr>
          </a:p>
          <a:p>
            <a:pPr marL="914400" lvl="1" indent="-342900" algn="l" rtl="0">
              <a:lnSpc>
                <a:spcPct val="100000"/>
              </a:lnSpc>
              <a:spcBef>
                <a:spcPts val="0"/>
              </a:spcBef>
              <a:spcAft>
                <a:spcPts val="0"/>
              </a:spcAft>
              <a:buClr>
                <a:srgbClr val="333333"/>
              </a:buClr>
              <a:buSzPts val="1800"/>
              <a:buFont typeface="Gill Sans"/>
              <a:buChar char="○"/>
            </a:pPr>
            <a:r>
              <a:rPr lang="en-GB" sz="1800">
                <a:solidFill>
                  <a:srgbClr val="333333"/>
                </a:solidFill>
                <a:latin typeface="Gill Sans"/>
                <a:ea typeface="Gill Sans"/>
                <a:cs typeface="Gill Sans"/>
                <a:sym typeface="Gill Sans"/>
              </a:rPr>
              <a:t>By providing PIDs robustly and reliably</a:t>
            </a:r>
            <a:br>
              <a:rPr lang="en-GB" sz="1800">
                <a:solidFill>
                  <a:srgbClr val="333333"/>
                </a:solidFill>
                <a:latin typeface="Gill Sans"/>
                <a:ea typeface="Gill Sans"/>
                <a:cs typeface="Gill Sans"/>
                <a:sym typeface="Gill Sans"/>
              </a:rPr>
            </a:br>
            <a:endParaRPr sz="1800">
              <a:solidFill>
                <a:srgbClr val="333333"/>
              </a:solidFill>
              <a:latin typeface="Gill Sans"/>
              <a:ea typeface="Gill Sans"/>
              <a:cs typeface="Gill Sans"/>
              <a:sym typeface="Gill Sans"/>
            </a:endParaRPr>
          </a:p>
          <a:p>
            <a:pPr marL="457200" lvl="0" indent="-342900" algn="l" rtl="0">
              <a:lnSpc>
                <a:spcPct val="100000"/>
              </a:lnSpc>
              <a:spcBef>
                <a:spcPts val="0"/>
              </a:spcBef>
              <a:spcAft>
                <a:spcPts val="0"/>
              </a:spcAft>
              <a:buSzPts val="1800"/>
              <a:buFont typeface="Gill Sans"/>
              <a:buChar char="●"/>
            </a:pPr>
            <a:r>
              <a:rPr lang="en-GB" sz="1800" b="1">
                <a:solidFill>
                  <a:srgbClr val="333333"/>
                </a:solidFill>
                <a:latin typeface="Gill Sans"/>
                <a:ea typeface="Gill Sans"/>
                <a:cs typeface="Gill Sans"/>
                <a:sym typeface="Gill Sans"/>
              </a:rPr>
              <a:t>Success</a:t>
            </a:r>
            <a:r>
              <a:rPr lang="en-GB" sz="1800">
                <a:solidFill>
                  <a:srgbClr val="333333"/>
                </a:solidFill>
                <a:latin typeface="Gill Sans"/>
                <a:ea typeface="Gill Sans"/>
                <a:cs typeface="Gill Sans"/>
                <a:sym typeface="Gill Sans"/>
              </a:rPr>
              <a:t>: Thanks to GRID, SN SciGraph could be much more interconnected \o/</a:t>
            </a:r>
            <a:br>
              <a:rPr lang="en-GB" sz="1800">
                <a:solidFill>
                  <a:srgbClr val="333333"/>
                </a:solidFill>
                <a:latin typeface="Gill Sans"/>
                <a:ea typeface="Gill Sans"/>
                <a:cs typeface="Gill Sans"/>
                <a:sym typeface="Gill Sans"/>
              </a:rPr>
            </a:br>
            <a:endParaRPr sz="1800">
              <a:solidFill>
                <a:srgbClr val="333333"/>
              </a:solidFill>
              <a:latin typeface="Gill Sans"/>
              <a:ea typeface="Gill Sans"/>
              <a:cs typeface="Gill Sans"/>
              <a:sym typeface="Gill Sans"/>
            </a:endParaRPr>
          </a:p>
          <a:p>
            <a:pPr marL="457200" lvl="0" indent="-342900" algn="l" rtl="0">
              <a:lnSpc>
                <a:spcPct val="100000"/>
              </a:lnSpc>
              <a:spcBef>
                <a:spcPts val="0"/>
              </a:spcBef>
              <a:spcAft>
                <a:spcPts val="0"/>
              </a:spcAft>
              <a:buClr>
                <a:srgbClr val="333333"/>
              </a:buClr>
              <a:buSzPts val="1800"/>
              <a:buFont typeface="Gill Sans"/>
              <a:buChar char="●"/>
            </a:pPr>
            <a:r>
              <a:rPr lang="en-GB" sz="1800">
                <a:solidFill>
                  <a:srgbClr val="333333"/>
                </a:solidFill>
                <a:latin typeface="Gill Sans"/>
                <a:ea typeface="Gill Sans"/>
                <a:cs typeface="Gill Sans"/>
                <a:sym typeface="Gill Sans"/>
              </a:rPr>
              <a:t>GRID database can be downloaded by everyone and is CC0: public domain</a:t>
            </a:r>
            <a:br>
              <a:rPr lang="en-GB" sz="1800">
                <a:solidFill>
                  <a:srgbClr val="333333"/>
                </a:solidFill>
                <a:latin typeface="Gill Sans"/>
                <a:ea typeface="Gill Sans"/>
                <a:cs typeface="Gill Sans"/>
                <a:sym typeface="Gill Sans"/>
              </a:rPr>
            </a:br>
            <a:r>
              <a:rPr lang="en-GB" sz="1800">
                <a:solidFill>
                  <a:srgbClr val="333333"/>
                </a:solidFill>
                <a:latin typeface="Gill Sans"/>
                <a:ea typeface="Gill Sans"/>
                <a:cs typeface="Gill Sans"/>
                <a:sym typeface="Gill Sans"/>
              </a:rPr>
              <a:t>→ Everybody can benefit!</a:t>
            </a:r>
            <a:br>
              <a:rPr lang="en-GB" sz="1800">
                <a:solidFill>
                  <a:srgbClr val="333333"/>
                </a:solidFill>
                <a:latin typeface="Gill Sans"/>
                <a:ea typeface="Gill Sans"/>
                <a:cs typeface="Gill Sans"/>
                <a:sym typeface="Gill Sans"/>
              </a:rPr>
            </a:br>
            <a:endParaRPr sz="1800">
              <a:solidFill>
                <a:srgbClr val="333333"/>
              </a:solidFill>
              <a:latin typeface="Gill Sans"/>
              <a:ea typeface="Gill Sans"/>
              <a:cs typeface="Gill Sans"/>
              <a:sym typeface="Gill Sans"/>
            </a:endParaRPr>
          </a:p>
          <a:p>
            <a:pPr marL="457200" lvl="0" indent="-342900" algn="l" rtl="0">
              <a:lnSpc>
                <a:spcPct val="100000"/>
              </a:lnSpc>
              <a:spcBef>
                <a:spcPts val="0"/>
              </a:spcBef>
              <a:spcAft>
                <a:spcPts val="0"/>
              </a:spcAft>
              <a:buClr>
                <a:srgbClr val="333333"/>
              </a:buClr>
              <a:buSzPts val="1800"/>
              <a:buFont typeface="Gill Sans"/>
              <a:buChar char="●"/>
            </a:pPr>
            <a:r>
              <a:rPr lang="en-GB" sz="1800">
                <a:solidFill>
                  <a:srgbClr val="333333"/>
                </a:solidFill>
                <a:latin typeface="Gill Sans"/>
                <a:ea typeface="Gill Sans"/>
                <a:cs typeface="Gill Sans"/>
                <a:sym typeface="Gill Sans"/>
              </a:rPr>
              <a:t>GRID disambiguation service available via the Dimensions API</a:t>
            </a:r>
            <a:endParaRPr sz="1800">
              <a:solidFill>
                <a:srgbClr val="333333"/>
              </a:solidFill>
              <a:latin typeface="Gill Sans"/>
              <a:ea typeface="Gill Sans"/>
              <a:cs typeface="Gill Sans"/>
              <a:sym typeface="Gill Sans"/>
            </a:endParaRPr>
          </a:p>
        </p:txBody>
      </p:sp>
      <p:sp>
        <p:nvSpPr>
          <p:cNvPr id="229" name="Google Shape;229;p25"/>
          <p:cNvSpPr txBox="1">
            <a:spLocks noGrp="1"/>
          </p:cNvSpPr>
          <p:nvPr>
            <p:ph type="title"/>
          </p:nvPr>
        </p:nvSpPr>
        <p:spPr>
          <a:xfrm>
            <a:off x="40825" y="70646"/>
            <a:ext cx="78867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Why this success story?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6"/>
          <p:cNvSpPr txBox="1">
            <a:spLocks noGrp="1"/>
          </p:cNvSpPr>
          <p:nvPr>
            <p:ph type="title"/>
          </p:nvPr>
        </p:nvSpPr>
        <p:spPr>
          <a:xfrm>
            <a:off x="40825" y="70646"/>
            <a:ext cx="78867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Questions?</a:t>
            </a:r>
            <a:endParaRPr/>
          </a:p>
        </p:txBody>
      </p:sp>
      <p:sp>
        <p:nvSpPr>
          <p:cNvPr id="235" name="Google Shape;235;p26"/>
          <p:cNvSpPr txBox="1">
            <a:spLocks noGrp="1"/>
          </p:cNvSpPr>
          <p:nvPr>
            <p:ph type="body" idx="1"/>
          </p:nvPr>
        </p:nvSpPr>
        <p:spPr>
          <a:xfrm>
            <a:off x="5783650" y="495050"/>
            <a:ext cx="3308400" cy="41376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GB" sz="6000">
                <a:solidFill>
                  <a:srgbClr val="000000"/>
                </a:solidFill>
              </a:rPr>
              <a:t>Thank you!</a:t>
            </a:r>
            <a:br>
              <a:rPr lang="en-GB" sz="6000">
                <a:solidFill>
                  <a:srgbClr val="000000"/>
                </a:solidFill>
              </a:rPr>
            </a:br>
            <a:endParaRPr sz="1400">
              <a:solidFill>
                <a:srgbClr val="000000"/>
              </a:solidFill>
            </a:endParaRPr>
          </a:p>
          <a:p>
            <a:pPr marL="0" lvl="0" indent="0" algn="ctr" rtl="0">
              <a:spcBef>
                <a:spcPts val="1000"/>
              </a:spcBef>
              <a:spcAft>
                <a:spcPts val="0"/>
              </a:spcAft>
              <a:buNone/>
            </a:pPr>
            <a:br>
              <a:rPr lang="en-GB" sz="1400">
                <a:solidFill>
                  <a:srgbClr val="000000"/>
                </a:solidFill>
              </a:rPr>
            </a:br>
            <a:r>
              <a:rPr lang="en-GB" sz="1400">
                <a:solidFill>
                  <a:srgbClr val="000000"/>
                </a:solidFill>
              </a:rPr>
              <a:t>Contact us at</a:t>
            </a:r>
            <a:endParaRPr sz="1400">
              <a:solidFill>
                <a:srgbClr val="000000"/>
              </a:solidFill>
            </a:endParaRPr>
          </a:p>
          <a:p>
            <a:pPr marL="0" lvl="0" indent="0" algn="ctr" rtl="0">
              <a:spcBef>
                <a:spcPts val="1000"/>
              </a:spcBef>
              <a:spcAft>
                <a:spcPts val="0"/>
              </a:spcAft>
              <a:buNone/>
            </a:pPr>
            <a:r>
              <a:rPr lang="en-GB" sz="1400">
                <a:solidFill>
                  <a:srgbClr val="000000"/>
                </a:solidFill>
              </a:rPr>
              <a:t>b.lunn@digital-science.com</a:t>
            </a:r>
            <a:endParaRPr sz="1400">
              <a:solidFill>
                <a:srgbClr val="000000"/>
              </a:solidFill>
            </a:endParaRPr>
          </a:p>
          <a:p>
            <a:pPr marL="0" lvl="0" indent="0" algn="ctr" rtl="0">
              <a:spcBef>
                <a:spcPts val="1000"/>
              </a:spcBef>
              <a:spcAft>
                <a:spcPts val="0"/>
              </a:spcAft>
              <a:buNone/>
            </a:pPr>
            <a:r>
              <a:rPr lang="en-GB" sz="1400">
                <a:solidFill>
                  <a:srgbClr val="000000"/>
                </a:solidFill>
              </a:rPr>
              <a:t>scigraph@springernature.com</a:t>
            </a:r>
            <a:endParaRPr sz="1400">
              <a:solidFill>
                <a:srgbClr val="000000"/>
              </a:solidFill>
            </a:endParaRPr>
          </a:p>
          <a:p>
            <a:pPr marL="0" lvl="0" indent="0" algn="ctr" rtl="0">
              <a:spcBef>
                <a:spcPts val="1000"/>
              </a:spcBef>
              <a:spcAft>
                <a:spcPts val="0"/>
              </a:spcAft>
              <a:buNone/>
            </a:pPr>
            <a:endParaRPr sz="6000">
              <a:solidFill>
                <a:srgbClr val="000000"/>
              </a:solidFill>
            </a:endParaRPr>
          </a:p>
        </p:txBody>
      </p:sp>
      <p:pic>
        <p:nvPicPr>
          <p:cNvPr id="236" name="Google Shape;236;p26"/>
          <p:cNvPicPr preferRelativeResize="0"/>
          <p:nvPr/>
        </p:nvPicPr>
        <p:blipFill>
          <a:blip r:embed="rId3">
            <a:alphaModFix/>
          </a:blip>
          <a:stretch>
            <a:fillRect/>
          </a:stretch>
        </p:blipFill>
        <p:spPr>
          <a:xfrm>
            <a:off x="0" y="495060"/>
            <a:ext cx="5783656" cy="4143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7"/>
          <p:cNvSpPr txBox="1"/>
          <p:nvPr/>
        </p:nvSpPr>
        <p:spPr>
          <a:xfrm>
            <a:off x="246125" y="806821"/>
            <a:ext cx="8547600" cy="36585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333333"/>
              </a:buClr>
              <a:buSzPts val="1800"/>
              <a:buFont typeface="Gill Sans"/>
              <a:buChar char="●"/>
            </a:pPr>
            <a:r>
              <a:rPr lang="en-GB" sz="1800">
                <a:solidFill>
                  <a:srgbClr val="333333"/>
                </a:solidFill>
                <a:latin typeface="Gill Sans"/>
                <a:ea typeface="Gill Sans"/>
                <a:cs typeface="Gill Sans"/>
                <a:sym typeface="Gill Sans"/>
              </a:rPr>
              <a:t>You can find SN SciGraph here:</a:t>
            </a:r>
            <a:br>
              <a:rPr lang="en-GB" sz="1800">
                <a:solidFill>
                  <a:srgbClr val="333333"/>
                </a:solidFill>
                <a:latin typeface="Gill Sans"/>
                <a:ea typeface="Gill Sans"/>
                <a:cs typeface="Gill Sans"/>
                <a:sym typeface="Gill Sans"/>
              </a:rPr>
            </a:br>
            <a:r>
              <a:rPr lang="en-GB" sz="1800" u="sng">
                <a:solidFill>
                  <a:schemeClr val="hlink"/>
                </a:solidFill>
                <a:latin typeface="Gill Sans"/>
                <a:ea typeface="Gill Sans"/>
                <a:cs typeface="Gill Sans"/>
                <a:sym typeface="Gill Sans"/>
                <a:hlinkClick r:id="rId3"/>
              </a:rPr>
              <a:t>https://www.springernature.com/gp/researchers/scigraph</a:t>
            </a:r>
            <a:br>
              <a:rPr lang="en-GB" sz="1800">
                <a:solidFill>
                  <a:srgbClr val="333333"/>
                </a:solidFill>
                <a:latin typeface="Gill Sans"/>
                <a:ea typeface="Gill Sans"/>
                <a:cs typeface="Gill Sans"/>
                <a:sym typeface="Gill Sans"/>
              </a:rPr>
            </a:br>
            <a:endParaRPr sz="1800">
              <a:solidFill>
                <a:srgbClr val="333333"/>
              </a:solidFill>
              <a:latin typeface="Gill Sans"/>
              <a:ea typeface="Gill Sans"/>
              <a:cs typeface="Gill Sans"/>
              <a:sym typeface="Gill Sans"/>
            </a:endParaRPr>
          </a:p>
          <a:p>
            <a:pPr marL="457200" lvl="0" indent="-342900" algn="l" rtl="0">
              <a:lnSpc>
                <a:spcPct val="100000"/>
              </a:lnSpc>
              <a:spcBef>
                <a:spcPts val="0"/>
              </a:spcBef>
              <a:spcAft>
                <a:spcPts val="0"/>
              </a:spcAft>
              <a:buClr>
                <a:srgbClr val="333333"/>
              </a:buClr>
              <a:buSzPts val="1800"/>
              <a:buFont typeface="Gill Sans"/>
              <a:buChar char="●"/>
            </a:pPr>
            <a:r>
              <a:rPr lang="en-GB" sz="1800">
                <a:solidFill>
                  <a:srgbClr val="333333"/>
                </a:solidFill>
                <a:latin typeface="Gill Sans"/>
                <a:ea typeface="Gill Sans"/>
                <a:cs typeface="Gill Sans"/>
                <a:sym typeface="Gill Sans"/>
              </a:rPr>
              <a:t>SN SciGraph Explorer:</a:t>
            </a:r>
            <a:br>
              <a:rPr lang="en-GB" sz="1800">
                <a:solidFill>
                  <a:srgbClr val="333333"/>
                </a:solidFill>
                <a:latin typeface="Gill Sans"/>
                <a:ea typeface="Gill Sans"/>
                <a:cs typeface="Gill Sans"/>
                <a:sym typeface="Gill Sans"/>
              </a:rPr>
            </a:br>
            <a:r>
              <a:rPr lang="en-GB" sz="1800" u="sng">
                <a:solidFill>
                  <a:schemeClr val="hlink"/>
                </a:solidFill>
                <a:latin typeface="Gill Sans"/>
                <a:ea typeface="Gill Sans"/>
                <a:cs typeface="Gill Sans"/>
                <a:sym typeface="Gill Sans"/>
                <a:hlinkClick r:id="rId4"/>
              </a:rPr>
              <a:t>https://scigraph.springernature.com/explorer</a:t>
            </a:r>
            <a:br>
              <a:rPr lang="en-GB" sz="1800">
                <a:solidFill>
                  <a:srgbClr val="333333"/>
                </a:solidFill>
                <a:latin typeface="Gill Sans"/>
                <a:ea typeface="Gill Sans"/>
                <a:cs typeface="Gill Sans"/>
                <a:sym typeface="Gill Sans"/>
              </a:rPr>
            </a:br>
            <a:endParaRPr sz="1800">
              <a:solidFill>
                <a:srgbClr val="333333"/>
              </a:solidFill>
              <a:latin typeface="Gill Sans"/>
              <a:ea typeface="Gill Sans"/>
              <a:cs typeface="Gill Sans"/>
              <a:sym typeface="Gill Sans"/>
            </a:endParaRPr>
          </a:p>
          <a:p>
            <a:pPr marL="457200" lvl="0" indent="-342900" algn="l" rtl="0">
              <a:lnSpc>
                <a:spcPct val="100000"/>
              </a:lnSpc>
              <a:spcBef>
                <a:spcPts val="0"/>
              </a:spcBef>
              <a:spcAft>
                <a:spcPts val="0"/>
              </a:spcAft>
              <a:buClr>
                <a:srgbClr val="333333"/>
              </a:buClr>
              <a:buSzPts val="1800"/>
              <a:buFont typeface="Gill Sans"/>
              <a:buChar char="●"/>
            </a:pPr>
            <a:r>
              <a:rPr lang="en-GB" sz="1800">
                <a:solidFill>
                  <a:srgbClr val="333333"/>
                </a:solidFill>
                <a:latin typeface="Gill Sans"/>
                <a:ea typeface="Gill Sans"/>
                <a:cs typeface="Gill Sans"/>
                <a:sym typeface="Gill Sans"/>
              </a:rPr>
              <a:t>GRID: </a:t>
            </a:r>
            <a:br>
              <a:rPr lang="en-GB" sz="1800">
                <a:solidFill>
                  <a:srgbClr val="333333"/>
                </a:solidFill>
                <a:latin typeface="Gill Sans"/>
                <a:ea typeface="Gill Sans"/>
                <a:cs typeface="Gill Sans"/>
                <a:sym typeface="Gill Sans"/>
              </a:rPr>
            </a:br>
            <a:r>
              <a:rPr lang="en-GB" sz="1800" u="sng">
                <a:solidFill>
                  <a:schemeClr val="hlink"/>
                </a:solidFill>
                <a:latin typeface="Gill Sans"/>
                <a:ea typeface="Gill Sans"/>
                <a:cs typeface="Gill Sans"/>
                <a:sym typeface="Gill Sans"/>
                <a:hlinkClick r:id="rId5"/>
              </a:rPr>
              <a:t>https://grid.ac/</a:t>
            </a:r>
            <a:br>
              <a:rPr lang="en-GB" sz="1800">
                <a:solidFill>
                  <a:srgbClr val="333333"/>
                </a:solidFill>
                <a:latin typeface="Gill Sans"/>
                <a:ea typeface="Gill Sans"/>
                <a:cs typeface="Gill Sans"/>
                <a:sym typeface="Gill Sans"/>
              </a:rPr>
            </a:br>
            <a:endParaRPr sz="1800">
              <a:solidFill>
                <a:srgbClr val="333333"/>
              </a:solidFill>
              <a:latin typeface="Gill Sans"/>
              <a:ea typeface="Gill Sans"/>
              <a:cs typeface="Gill Sans"/>
              <a:sym typeface="Gill Sans"/>
            </a:endParaRPr>
          </a:p>
          <a:p>
            <a:pPr marL="457200" lvl="0" indent="-342900" algn="l" rtl="0">
              <a:lnSpc>
                <a:spcPct val="100000"/>
              </a:lnSpc>
              <a:spcBef>
                <a:spcPts val="0"/>
              </a:spcBef>
              <a:spcAft>
                <a:spcPts val="0"/>
              </a:spcAft>
              <a:buSzPts val="1800"/>
              <a:buFont typeface="Gill Sans"/>
              <a:buChar char="●"/>
            </a:pPr>
            <a:r>
              <a:rPr lang="en-GB" sz="1800">
                <a:solidFill>
                  <a:srgbClr val="333333"/>
                </a:solidFill>
                <a:latin typeface="Gill Sans"/>
                <a:ea typeface="Gill Sans"/>
                <a:cs typeface="Gill Sans"/>
                <a:sym typeface="Gill Sans"/>
              </a:rPr>
              <a:t>GRID Disambiguation service via Dimensions API:</a:t>
            </a:r>
            <a:br>
              <a:rPr lang="en-GB" sz="1800">
                <a:solidFill>
                  <a:srgbClr val="333333"/>
                </a:solidFill>
                <a:latin typeface="Gill Sans"/>
                <a:ea typeface="Gill Sans"/>
                <a:cs typeface="Gill Sans"/>
                <a:sym typeface="Gill Sans"/>
              </a:rPr>
            </a:br>
            <a:r>
              <a:rPr lang="en-GB" sz="1800" u="sng">
                <a:solidFill>
                  <a:schemeClr val="hlink"/>
                </a:solidFill>
                <a:latin typeface="Gill Sans"/>
                <a:ea typeface="Gill Sans"/>
                <a:cs typeface="Gill Sans"/>
                <a:sym typeface="Gill Sans"/>
                <a:hlinkClick r:id="rId6"/>
              </a:rPr>
              <a:t>https://www.dimensions.ai/dimensions-apis/</a:t>
            </a:r>
            <a:endParaRPr sz="1800">
              <a:solidFill>
                <a:srgbClr val="333333"/>
              </a:solidFill>
              <a:latin typeface="Gill Sans"/>
              <a:ea typeface="Gill Sans"/>
              <a:cs typeface="Gill Sans"/>
              <a:sym typeface="Gill Sans"/>
            </a:endParaRPr>
          </a:p>
        </p:txBody>
      </p:sp>
      <p:sp>
        <p:nvSpPr>
          <p:cNvPr id="242" name="Google Shape;242;p27"/>
          <p:cNvSpPr txBox="1">
            <a:spLocks noGrp="1"/>
          </p:cNvSpPr>
          <p:nvPr>
            <p:ph type="title"/>
          </p:nvPr>
        </p:nvSpPr>
        <p:spPr>
          <a:xfrm>
            <a:off x="40825" y="70646"/>
            <a:ext cx="78867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If you want to know more...</a:t>
            </a:r>
            <a:endParaRPr/>
          </a:p>
        </p:txBody>
      </p:sp>
      <p:pic>
        <p:nvPicPr>
          <p:cNvPr id="243" name="Google Shape;243;p27"/>
          <p:cNvPicPr preferRelativeResize="0"/>
          <p:nvPr/>
        </p:nvPicPr>
        <p:blipFill>
          <a:blip r:embed="rId7">
            <a:alphaModFix/>
          </a:blip>
          <a:stretch>
            <a:fillRect/>
          </a:stretch>
        </p:blipFill>
        <p:spPr>
          <a:xfrm>
            <a:off x="5129721" y="872050"/>
            <a:ext cx="4452825" cy="33404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0825" y="70646"/>
            <a:ext cx="78867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SN SciGraph</a:t>
            </a:r>
            <a:endParaRPr/>
          </a:p>
          <a:p>
            <a:pPr marL="0" lvl="0" indent="0" algn="l" rtl="0">
              <a:spcBef>
                <a:spcPts val="0"/>
              </a:spcBef>
              <a:spcAft>
                <a:spcPts val="0"/>
              </a:spcAft>
              <a:buNone/>
            </a:pPr>
            <a:r>
              <a:rPr lang="en-GB" sz="1400"/>
              <a:t>A linked Open Data platform for the scholarly domain</a:t>
            </a:r>
            <a:endParaRPr sz="1400"/>
          </a:p>
        </p:txBody>
      </p:sp>
      <p:sp>
        <p:nvSpPr>
          <p:cNvPr id="40" name="Google Shape;40;p7"/>
          <p:cNvSpPr txBox="1">
            <a:spLocks noGrp="1"/>
          </p:cNvSpPr>
          <p:nvPr>
            <p:ph type="body" idx="1"/>
          </p:nvPr>
        </p:nvSpPr>
        <p:spPr>
          <a:xfrm>
            <a:off x="628650" y="809351"/>
            <a:ext cx="7886700" cy="3823200"/>
          </a:xfrm>
          <a:prstGeom prst="rect">
            <a:avLst/>
          </a:prstGeom>
        </p:spPr>
        <p:txBody>
          <a:bodyPr spcFirstLastPara="1" wrap="square" lIns="91425" tIns="91425" rIns="91425" bIns="91425" anchor="ctr" anchorCtr="0">
            <a:noAutofit/>
          </a:bodyPr>
          <a:lstStyle/>
          <a:p>
            <a:pPr marL="0" lvl="0" indent="0" algn="l" rtl="0">
              <a:spcBef>
                <a:spcPts val="1000"/>
              </a:spcBef>
              <a:spcAft>
                <a:spcPts val="0"/>
              </a:spcAft>
              <a:buClr>
                <a:schemeClr val="dk1"/>
              </a:buClr>
              <a:buSzPts val="1100"/>
              <a:buFont typeface="Arial"/>
              <a:buNone/>
            </a:pPr>
            <a:r>
              <a:rPr lang="en-GB">
                <a:solidFill>
                  <a:srgbClr val="000000"/>
                </a:solidFill>
              </a:rPr>
              <a:t>Collaborative effort between Springer Nature &amp; Digital Science</a:t>
            </a:r>
            <a:endParaRPr>
              <a:solidFill>
                <a:srgbClr val="000000"/>
              </a:solidFill>
            </a:endParaRPr>
          </a:p>
          <a:p>
            <a:pPr marL="457200" lvl="0" indent="-342900" algn="l" rtl="0">
              <a:spcBef>
                <a:spcPts val="1000"/>
              </a:spcBef>
              <a:spcAft>
                <a:spcPts val="0"/>
              </a:spcAft>
              <a:buClr>
                <a:srgbClr val="000000"/>
              </a:buClr>
              <a:buSzPts val="1800"/>
              <a:buChar char="•"/>
            </a:pPr>
            <a:r>
              <a:rPr lang="en-GB">
                <a:solidFill>
                  <a:srgbClr val="000000"/>
                </a:solidFill>
              </a:rPr>
              <a:t>Supporting internal use cases, but also contributing to an emerging web of linked science data</a:t>
            </a:r>
            <a:endParaRPr>
              <a:solidFill>
                <a:srgbClr val="000000"/>
              </a:solidFill>
            </a:endParaRPr>
          </a:p>
          <a:p>
            <a:pPr marL="457200" lvl="0" indent="-342900" algn="l" rtl="0">
              <a:spcBef>
                <a:spcPts val="0"/>
              </a:spcBef>
              <a:spcAft>
                <a:spcPts val="0"/>
              </a:spcAft>
              <a:buClr>
                <a:srgbClr val="000000"/>
              </a:buClr>
              <a:buSzPts val="1800"/>
              <a:buChar char="•"/>
            </a:pPr>
            <a:r>
              <a:rPr lang="en-GB">
                <a:solidFill>
                  <a:srgbClr val="000000"/>
                </a:solidFill>
              </a:rPr>
              <a:t>Semantic Web technology stack allows for scalable and expressive enterprise-level metadata management</a:t>
            </a:r>
            <a:endParaRPr>
              <a:solidFill>
                <a:srgbClr val="000000"/>
              </a:solidFill>
            </a:endParaRPr>
          </a:p>
          <a:p>
            <a:pPr marL="457200" lvl="0" indent="-342900" algn="l" rtl="0">
              <a:spcBef>
                <a:spcPts val="0"/>
              </a:spcBef>
              <a:spcAft>
                <a:spcPts val="0"/>
              </a:spcAft>
              <a:buClr>
                <a:srgbClr val="000000"/>
              </a:buClr>
              <a:buSzPts val="1800"/>
              <a:buChar char="•"/>
            </a:pPr>
            <a:r>
              <a:rPr lang="en-GB">
                <a:solidFill>
                  <a:srgbClr val="000000"/>
                </a:solidFill>
              </a:rPr>
              <a:t>Not just publications but a wealth of other related data</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40825" y="70646"/>
            <a:ext cx="78867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What brought me here today</a:t>
            </a:r>
            <a:endParaRPr/>
          </a:p>
        </p:txBody>
      </p:sp>
      <p:sp>
        <p:nvSpPr>
          <p:cNvPr id="46" name="Google Shape;46;p8"/>
          <p:cNvSpPr txBox="1">
            <a:spLocks noGrp="1"/>
          </p:cNvSpPr>
          <p:nvPr>
            <p:ph type="body" idx="1"/>
          </p:nvPr>
        </p:nvSpPr>
        <p:spPr>
          <a:xfrm>
            <a:off x="628650" y="521026"/>
            <a:ext cx="7886700" cy="3823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solidFill>
                <a:schemeClr val="dk1"/>
              </a:solidFill>
            </a:endParaRPr>
          </a:p>
          <a:p>
            <a:pPr marL="0" lvl="0" indent="0" algn="ctr" rtl="0">
              <a:lnSpc>
                <a:spcPct val="115000"/>
              </a:lnSpc>
              <a:spcBef>
                <a:spcPts val="0"/>
              </a:spcBef>
              <a:spcAft>
                <a:spcPts val="0"/>
              </a:spcAft>
              <a:buClr>
                <a:schemeClr val="dk1"/>
              </a:buClr>
              <a:buSzPts val="1100"/>
              <a:buFont typeface="Arial"/>
              <a:buNone/>
            </a:pPr>
            <a:endParaRPr>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GB">
                <a:solidFill>
                  <a:schemeClr val="dk1"/>
                </a:solidFill>
              </a:rPr>
              <a:t>‘Our vision is to create the largest state of the art linked data aggregation platform for the scholarly domain. We ingest data across internal and external data silos to transform it for re-usage across the entire enterprise and research area.’</a:t>
            </a:r>
            <a:endParaRPr>
              <a:solidFill>
                <a:schemeClr val="dk1"/>
              </a:solidFill>
            </a:endParaRPr>
          </a:p>
          <a:p>
            <a:pPr marL="0" lvl="0" indent="0" algn="l" rtl="0">
              <a:lnSpc>
                <a:spcPct val="157143"/>
              </a:lnSpc>
              <a:spcBef>
                <a:spcPts val="0"/>
              </a:spcBef>
              <a:spcAft>
                <a:spcPts val="0"/>
              </a:spcAft>
              <a:buClr>
                <a:schemeClr val="dk1"/>
              </a:buClr>
              <a:buSzPts val="1100"/>
              <a:buFont typeface="Arial"/>
              <a:buNone/>
            </a:pP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GB">
                <a:solidFill>
                  <a:schemeClr val="dk1"/>
                </a:solidFill>
              </a:rPr>
              <a:t>Henning Schoenenberger, </a:t>
            </a:r>
            <a:br>
              <a:rPr lang="en-GB">
                <a:solidFill>
                  <a:schemeClr val="dk1"/>
                </a:solidFill>
              </a:rPr>
            </a:br>
            <a:r>
              <a:rPr lang="en-GB">
                <a:solidFill>
                  <a:schemeClr val="dk1"/>
                </a:solidFill>
              </a:rPr>
              <a:t>Director Data Development at Springer Nature</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51" name="Google Shape;51;p9"/>
          <p:cNvPicPr preferRelativeResize="0"/>
          <p:nvPr/>
        </p:nvPicPr>
        <p:blipFill>
          <a:blip r:embed="rId3">
            <a:alphaModFix/>
          </a:blip>
          <a:stretch>
            <a:fillRect/>
          </a:stretch>
        </p:blipFill>
        <p:spPr>
          <a:xfrm>
            <a:off x="4234778" y="1616176"/>
            <a:ext cx="3785974" cy="2876775"/>
          </a:xfrm>
          <a:prstGeom prst="rect">
            <a:avLst/>
          </a:prstGeom>
          <a:noFill/>
          <a:ln>
            <a:noFill/>
          </a:ln>
        </p:spPr>
      </p:pic>
      <p:sp>
        <p:nvSpPr>
          <p:cNvPr id="52" name="Google Shape;52;p9"/>
          <p:cNvSpPr txBox="1">
            <a:spLocks noGrp="1"/>
          </p:cNvSpPr>
          <p:nvPr>
            <p:ph type="title"/>
          </p:nvPr>
        </p:nvSpPr>
        <p:spPr>
          <a:xfrm>
            <a:off x="40825" y="70646"/>
            <a:ext cx="78867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What brought me here today</a:t>
            </a:r>
            <a:endParaRPr>
              <a:solidFill>
                <a:schemeClr val="lt1"/>
              </a:solidFill>
            </a:endParaRPr>
          </a:p>
        </p:txBody>
      </p:sp>
      <p:sp>
        <p:nvSpPr>
          <p:cNvPr id="53" name="Google Shape;53;p9"/>
          <p:cNvSpPr txBox="1"/>
          <p:nvPr/>
        </p:nvSpPr>
        <p:spPr>
          <a:xfrm>
            <a:off x="246125" y="806825"/>
            <a:ext cx="8547600" cy="34410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Font typeface="Gill Sans"/>
              <a:buChar char="-"/>
            </a:pPr>
            <a:r>
              <a:rPr lang="en-GB" sz="1800">
                <a:solidFill>
                  <a:srgbClr val="333333"/>
                </a:solidFill>
                <a:latin typeface="Gill Sans"/>
                <a:ea typeface="Gill Sans"/>
                <a:cs typeface="Gill Sans"/>
                <a:sym typeface="Gill Sans"/>
              </a:rPr>
              <a:t>2016 spark in SN to create an Open Linked Data Platform: SN SciGraph</a:t>
            </a:r>
            <a:endParaRPr sz="1800">
              <a:solidFill>
                <a:srgbClr val="333333"/>
              </a:solidFill>
              <a:latin typeface="Gill Sans"/>
              <a:ea typeface="Gill Sans"/>
              <a:cs typeface="Gill Sans"/>
              <a:sym typeface="Gill Sans"/>
            </a:endParaRPr>
          </a:p>
          <a:p>
            <a:pPr marL="457200" lvl="0" indent="-342900" algn="l" rtl="0">
              <a:lnSpc>
                <a:spcPct val="150000"/>
              </a:lnSpc>
              <a:spcBef>
                <a:spcPts val="0"/>
              </a:spcBef>
              <a:spcAft>
                <a:spcPts val="0"/>
              </a:spcAft>
              <a:buClr>
                <a:srgbClr val="333333"/>
              </a:buClr>
              <a:buSzPts val="1800"/>
              <a:buFont typeface="Gill Sans"/>
              <a:buChar char="-"/>
            </a:pPr>
            <a:r>
              <a:rPr lang="en-GB" sz="1800">
                <a:solidFill>
                  <a:srgbClr val="333333"/>
                </a:solidFill>
                <a:latin typeface="Gill Sans"/>
                <a:ea typeface="Gill Sans"/>
                <a:cs typeface="Gill Sans"/>
                <a:sym typeface="Gill Sans"/>
              </a:rPr>
              <a:t>“ingest internal and external data silos and </a:t>
            </a:r>
            <a:r>
              <a:rPr lang="en-GB" sz="1800">
                <a:solidFill>
                  <a:schemeClr val="dk1"/>
                </a:solidFill>
                <a:latin typeface="Gill Sans"/>
                <a:ea typeface="Gill Sans"/>
                <a:cs typeface="Gill Sans"/>
                <a:sym typeface="Gill Sans"/>
              </a:rPr>
              <a:t>transform it for re-usage”</a:t>
            </a:r>
            <a:endParaRPr sz="1800">
              <a:solidFill>
                <a:schemeClr val="dk1"/>
              </a:solidFill>
              <a:latin typeface="Gill Sans"/>
              <a:ea typeface="Gill Sans"/>
              <a:cs typeface="Gill Sans"/>
              <a:sym typeface="Gill Sans"/>
            </a:endParaRPr>
          </a:p>
          <a:p>
            <a:pPr marL="457200" lvl="0" indent="-342900" algn="l" rtl="0">
              <a:lnSpc>
                <a:spcPct val="150000"/>
              </a:lnSpc>
              <a:spcBef>
                <a:spcPts val="0"/>
              </a:spcBef>
              <a:spcAft>
                <a:spcPts val="0"/>
              </a:spcAft>
              <a:buClr>
                <a:schemeClr val="dk1"/>
              </a:buClr>
              <a:buSzPts val="1800"/>
              <a:buFont typeface="Gill Sans"/>
              <a:buChar char="-"/>
            </a:pPr>
            <a:r>
              <a:rPr lang="en-GB" sz="1800">
                <a:solidFill>
                  <a:schemeClr val="dk1"/>
                </a:solidFill>
                <a:latin typeface="Gill Sans"/>
                <a:ea typeface="Gill Sans"/>
                <a:cs typeface="Gill Sans"/>
                <a:sym typeface="Gill Sans"/>
              </a:rPr>
              <a:t>In terms of SN SciGraph that means:</a:t>
            </a:r>
            <a:endParaRPr sz="1800">
              <a:solidFill>
                <a:schemeClr val="dk1"/>
              </a:solidFill>
              <a:latin typeface="Gill Sans"/>
              <a:ea typeface="Gill Sans"/>
              <a:cs typeface="Gill Sans"/>
              <a:sym typeface="Gill Sans"/>
            </a:endParaRPr>
          </a:p>
          <a:p>
            <a:pPr marL="914400" lvl="1" indent="-342900" algn="l" rtl="0">
              <a:spcBef>
                <a:spcPts val="0"/>
              </a:spcBef>
              <a:spcAft>
                <a:spcPts val="0"/>
              </a:spcAft>
              <a:buClr>
                <a:schemeClr val="dk1"/>
              </a:buClr>
              <a:buSzPts val="1800"/>
              <a:buFont typeface="Gill Sans"/>
              <a:buChar char="-"/>
            </a:pPr>
            <a:r>
              <a:rPr lang="en-GB" sz="1800">
                <a:solidFill>
                  <a:schemeClr val="dk1"/>
                </a:solidFill>
                <a:latin typeface="Gill Sans"/>
                <a:ea typeface="Gill Sans"/>
                <a:cs typeface="Gill Sans"/>
                <a:sym typeface="Gill Sans"/>
              </a:rPr>
              <a:t>Authors</a:t>
            </a:r>
            <a:endParaRPr sz="1800">
              <a:solidFill>
                <a:schemeClr val="dk1"/>
              </a:solidFill>
              <a:latin typeface="Gill Sans"/>
              <a:ea typeface="Gill Sans"/>
              <a:cs typeface="Gill Sans"/>
              <a:sym typeface="Gill Sans"/>
            </a:endParaRPr>
          </a:p>
          <a:p>
            <a:pPr marL="914400" lvl="1" indent="-342900" algn="l" rtl="0">
              <a:spcBef>
                <a:spcPts val="0"/>
              </a:spcBef>
              <a:spcAft>
                <a:spcPts val="0"/>
              </a:spcAft>
              <a:buClr>
                <a:schemeClr val="dk1"/>
              </a:buClr>
              <a:buSzPts val="1800"/>
              <a:buFont typeface="Gill Sans"/>
              <a:buChar char="-"/>
            </a:pPr>
            <a:r>
              <a:rPr lang="en-GB" sz="1800">
                <a:solidFill>
                  <a:schemeClr val="dk1"/>
                </a:solidFill>
                <a:latin typeface="Gill Sans"/>
                <a:ea typeface="Gill Sans"/>
                <a:cs typeface="Gill Sans"/>
                <a:sym typeface="Gill Sans"/>
              </a:rPr>
              <a:t>Source title</a:t>
            </a:r>
            <a:endParaRPr sz="1800">
              <a:solidFill>
                <a:schemeClr val="dk1"/>
              </a:solidFill>
              <a:latin typeface="Gill Sans"/>
              <a:ea typeface="Gill Sans"/>
              <a:cs typeface="Gill Sans"/>
              <a:sym typeface="Gill Sans"/>
            </a:endParaRPr>
          </a:p>
          <a:p>
            <a:pPr marL="914400" lvl="1" indent="-342900" algn="l" rtl="0">
              <a:spcBef>
                <a:spcPts val="0"/>
              </a:spcBef>
              <a:spcAft>
                <a:spcPts val="0"/>
              </a:spcAft>
              <a:buClr>
                <a:schemeClr val="dk1"/>
              </a:buClr>
              <a:buSzPts val="1800"/>
              <a:buFont typeface="Gill Sans"/>
              <a:buChar char="-"/>
            </a:pPr>
            <a:r>
              <a:rPr lang="en-GB" sz="1800">
                <a:solidFill>
                  <a:schemeClr val="dk1"/>
                </a:solidFill>
                <a:latin typeface="Gill Sans"/>
                <a:ea typeface="Gill Sans"/>
                <a:cs typeface="Gill Sans"/>
                <a:sym typeface="Gill Sans"/>
              </a:rPr>
              <a:t>Subject areas</a:t>
            </a:r>
            <a:endParaRPr sz="1800">
              <a:solidFill>
                <a:schemeClr val="dk1"/>
              </a:solidFill>
              <a:latin typeface="Gill Sans"/>
              <a:ea typeface="Gill Sans"/>
              <a:cs typeface="Gill Sans"/>
              <a:sym typeface="Gill Sans"/>
            </a:endParaRPr>
          </a:p>
          <a:p>
            <a:pPr marL="914400" lvl="1" indent="-342900" algn="l" rtl="0">
              <a:spcBef>
                <a:spcPts val="0"/>
              </a:spcBef>
              <a:spcAft>
                <a:spcPts val="0"/>
              </a:spcAft>
              <a:buClr>
                <a:schemeClr val="dk1"/>
              </a:buClr>
              <a:buSzPts val="1800"/>
              <a:buFont typeface="Gill Sans"/>
              <a:buChar char="-"/>
            </a:pPr>
            <a:r>
              <a:rPr lang="en-GB" sz="1800">
                <a:solidFill>
                  <a:schemeClr val="dk1"/>
                </a:solidFill>
                <a:latin typeface="Gill Sans"/>
                <a:ea typeface="Gill Sans"/>
                <a:cs typeface="Gill Sans"/>
                <a:sym typeface="Gill Sans"/>
              </a:rPr>
              <a:t>Citations</a:t>
            </a:r>
            <a:endParaRPr sz="1800">
              <a:solidFill>
                <a:schemeClr val="dk1"/>
              </a:solidFill>
              <a:latin typeface="Gill Sans"/>
              <a:ea typeface="Gill Sans"/>
              <a:cs typeface="Gill Sans"/>
              <a:sym typeface="Gill Sans"/>
            </a:endParaRPr>
          </a:p>
          <a:p>
            <a:pPr marL="914400" lvl="1" indent="-342900" algn="l" rtl="0">
              <a:spcBef>
                <a:spcPts val="0"/>
              </a:spcBef>
              <a:spcAft>
                <a:spcPts val="0"/>
              </a:spcAft>
              <a:buClr>
                <a:schemeClr val="dk1"/>
              </a:buClr>
              <a:buSzPts val="1800"/>
              <a:buFont typeface="Gill Sans"/>
              <a:buChar char="-"/>
            </a:pPr>
            <a:r>
              <a:rPr lang="en-GB" sz="1800">
                <a:solidFill>
                  <a:schemeClr val="dk1"/>
                </a:solidFill>
                <a:latin typeface="Gill Sans"/>
                <a:ea typeface="Gill Sans"/>
                <a:cs typeface="Gill Sans"/>
                <a:sym typeface="Gill Sans"/>
              </a:rPr>
              <a:t>References</a:t>
            </a:r>
            <a:endParaRPr sz="1800">
              <a:solidFill>
                <a:schemeClr val="dk1"/>
              </a:solidFill>
              <a:latin typeface="Gill Sans"/>
              <a:ea typeface="Gill Sans"/>
              <a:cs typeface="Gill Sans"/>
              <a:sym typeface="Gill Sans"/>
            </a:endParaRPr>
          </a:p>
          <a:p>
            <a:pPr marL="914400" lvl="1" indent="-342900" algn="l" rtl="0">
              <a:spcBef>
                <a:spcPts val="0"/>
              </a:spcBef>
              <a:spcAft>
                <a:spcPts val="0"/>
              </a:spcAft>
              <a:buSzPts val="1800"/>
              <a:buFont typeface="Gill Sans"/>
              <a:buChar char="-"/>
            </a:pPr>
            <a:r>
              <a:rPr lang="en-GB" sz="1800">
                <a:solidFill>
                  <a:schemeClr val="dk1"/>
                </a:solidFill>
                <a:latin typeface="Gill Sans"/>
                <a:ea typeface="Gill Sans"/>
                <a:cs typeface="Gill Sans"/>
                <a:sym typeface="Gill Sans"/>
              </a:rPr>
              <a:t>Grants</a:t>
            </a:r>
            <a:endParaRPr sz="1800">
              <a:solidFill>
                <a:schemeClr val="dk1"/>
              </a:solidFill>
              <a:latin typeface="Gill Sans"/>
              <a:ea typeface="Gill Sans"/>
              <a:cs typeface="Gill Sans"/>
              <a:sym typeface="Gill Sans"/>
            </a:endParaRPr>
          </a:p>
          <a:p>
            <a:pPr marL="914400" lvl="1" indent="-342900" algn="l" rtl="0">
              <a:spcBef>
                <a:spcPts val="0"/>
              </a:spcBef>
              <a:spcAft>
                <a:spcPts val="0"/>
              </a:spcAft>
              <a:buSzPts val="1800"/>
              <a:buFont typeface="Gill Sans"/>
              <a:buChar char="-"/>
            </a:pPr>
            <a:r>
              <a:rPr lang="en-GB" sz="1800">
                <a:solidFill>
                  <a:schemeClr val="dk1"/>
                </a:solidFill>
                <a:latin typeface="Gill Sans"/>
                <a:ea typeface="Gill Sans"/>
                <a:cs typeface="Gill Sans"/>
                <a:sym typeface="Gill Sans"/>
              </a:rPr>
              <a:t>…</a:t>
            </a:r>
            <a:endParaRPr sz="1800">
              <a:latin typeface="Gill Sans"/>
              <a:ea typeface="Gill Sans"/>
              <a:cs typeface="Gill Sans"/>
              <a:sym typeface="Gill Sans"/>
            </a:endParaRPr>
          </a:p>
          <a:p>
            <a:pPr marL="0" lvl="0" indent="0" algn="l" rtl="0">
              <a:spcBef>
                <a:spcPts val="0"/>
              </a:spcBef>
              <a:spcAft>
                <a:spcPts val="0"/>
              </a:spcAft>
              <a:buNone/>
            </a:pPr>
            <a:endParaRPr sz="1800">
              <a:solidFill>
                <a:srgbClr val="333333"/>
              </a:solidFill>
              <a:latin typeface="Gill Sans"/>
              <a:ea typeface="Gill Sans"/>
              <a:cs typeface="Gill Sans"/>
              <a:sym typeface="Gill Sans"/>
            </a:endParaRPr>
          </a:p>
          <a:p>
            <a:pPr marL="457200" lvl="0" indent="0" algn="l" rtl="0">
              <a:spcBef>
                <a:spcPts val="0"/>
              </a:spcBef>
              <a:spcAft>
                <a:spcPts val="0"/>
              </a:spcAft>
              <a:buNone/>
            </a:pPr>
            <a:endParaRPr sz="1800">
              <a:solidFill>
                <a:srgbClr val="333333"/>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57"/>
        <p:cNvGrpSpPr/>
        <p:nvPr/>
      </p:nvGrpSpPr>
      <p:grpSpPr>
        <a:xfrm>
          <a:off x="0" y="0"/>
          <a:ext cx="0" cy="0"/>
          <a:chOff x="0" y="0"/>
          <a:chExt cx="0" cy="0"/>
        </a:xfrm>
      </p:grpSpPr>
      <p:sp>
        <p:nvSpPr>
          <p:cNvPr id="58" name="Google Shape;58;p10"/>
          <p:cNvSpPr/>
          <p:nvPr/>
        </p:nvSpPr>
        <p:spPr>
          <a:xfrm>
            <a:off x="2521360" y="1053535"/>
            <a:ext cx="1465200" cy="1269000"/>
          </a:xfrm>
          <a:prstGeom prst="hexagon">
            <a:avLst>
              <a:gd name="adj" fmla="val 28868"/>
              <a:gd name="vf" fmla="val 115470"/>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0"/>
          <p:cNvSpPr txBox="1"/>
          <p:nvPr/>
        </p:nvSpPr>
        <p:spPr>
          <a:xfrm>
            <a:off x="2755869" y="2041358"/>
            <a:ext cx="1024200" cy="22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rgbClr val="FFFFFF"/>
                </a:solidFill>
                <a:latin typeface="Helvetica Neue"/>
                <a:ea typeface="Helvetica Neue"/>
                <a:cs typeface="Helvetica Neue"/>
                <a:sym typeface="Helvetica Neue"/>
              </a:rPr>
              <a:t>1.2bn </a:t>
            </a:r>
            <a:r>
              <a:rPr lang="en-GB" sz="1000">
                <a:solidFill>
                  <a:srgbClr val="FFFFFF"/>
                </a:solidFill>
                <a:latin typeface="Helvetica Neue"/>
                <a:ea typeface="Helvetica Neue"/>
                <a:cs typeface="Helvetica Neue"/>
                <a:sym typeface="Helvetica Neue"/>
              </a:rPr>
              <a:t>links</a:t>
            </a:r>
            <a:r>
              <a:rPr lang="en-GB" sz="1000">
                <a:solidFill>
                  <a:srgbClr val="FFFFFF"/>
                </a:solidFill>
                <a:latin typeface="Helvetica Neue Light"/>
                <a:ea typeface="Helvetica Neue Light"/>
                <a:cs typeface="Helvetica Neue Light"/>
                <a:sym typeface="Helvetica Neue Light"/>
              </a:rPr>
              <a:t> </a:t>
            </a:r>
            <a:endParaRPr sz="1000">
              <a:solidFill>
                <a:srgbClr val="FFFFFF"/>
              </a:solidFill>
              <a:latin typeface="Helvetica Neue Light"/>
              <a:ea typeface="Helvetica Neue Light"/>
              <a:cs typeface="Helvetica Neue Light"/>
              <a:sym typeface="Helvetica Neue Light"/>
            </a:endParaRPr>
          </a:p>
        </p:txBody>
      </p:sp>
      <p:pic>
        <p:nvPicPr>
          <p:cNvPr id="60" name="Google Shape;60;p10"/>
          <p:cNvPicPr preferRelativeResize="0"/>
          <p:nvPr/>
        </p:nvPicPr>
        <p:blipFill>
          <a:blip r:embed="rId3">
            <a:alphaModFix/>
          </a:blip>
          <a:stretch>
            <a:fillRect/>
          </a:stretch>
        </p:blipFill>
        <p:spPr>
          <a:xfrm>
            <a:off x="2623710" y="3703746"/>
            <a:ext cx="1058380" cy="913591"/>
          </a:xfrm>
          <a:prstGeom prst="rect">
            <a:avLst/>
          </a:prstGeom>
          <a:noFill/>
          <a:ln>
            <a:noFill/>
          </a:ln>
        </p:spPr>
      </p:pic>
      <p:sp>
        <p:nvSpPr>
          <p:cNvPr id="61" name="Google Shape;61;p10"/>
          <p:cNvSpPr txBox="1"/>
          <p:nvPr/>
        </p:nvSpPr>
        <p:spPr>
          <a:xfrm>
            <a:off x="2619734" y="3758766"/>
            <a:ext cx="1040700" cy="80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FFFFFF"/>
                </a:solidFill>
                <a:latin typeface="Helvetica Neue"/>
                <a:ea typeface="Helvetica Neue"/>
                <a:cs typeface="Helvetica Neue"/>
                <a:sym typeface="Helvetica Neue"/>
              </a:rPr>
              <a:t>5m</a:t>
            </a:r>
            <a:endParaRPr sz="1200" b="1">
              <a:solidFill>
                <a:srgbClr val="FFFFFF"/>
              </a:solidFill>
              <a:latin typeface="Helvetica Neue"/>
              <a:ea typeface="Helvetica Neue"/>
              <a:cs typeface="Helvetica Neue"/>
              <a:sym typeface="Helvetica Neue"/>
            </a:endParaRPr>
          </a:p>
          <a:p>
            <a:pPr marL="0" lvl="0" indent="0" algn="ctr" rtl="0">
              <a:spcBef>
                <a:spcPts val="0"/>
              </a:spcBef>
              <a:spcAft>
                <a:spcPts val="0"/>
              </a:spcAft>
              <a:buNone/>
            </a:pPr>
            <a:r>
              <a:rPr lang="en-GB" sz="1000" b="1">
                <a:solidFill>
                  <a:srgbClr val="FFFFFF"/>
                </a:solidFill>
                <a:latin typeface="Helvetica Neue"/>
                <a:ea typeface="Helvetica Neue"/>
                <a:cs typeface="Helvetica Neue"/>
                <a:sym typeface="Helvetica Neue"/>
              </a:rPr>
              <a:t>Grants</a:t>
            </a:r>
            <a:endParaRPr sz="1000" b="1">
              <a:solidFill>
                <a:srgbClr val="FFFFFF"/>
              </a:solidFill>
              <a:latin typeface="Helvetica Neue"/>
              <a:ea typeface="Helvetica Neue"/>
              <a:cs typeface="Helvetica Neue"/>
              <a:sym typeface="Helvetica Neue"/>
            </a:endParaRPr>
          </a:p>
          <a:p>
            <a:pPr marL="0" lvl="0" indent="0" algn="ctr" rtl="0">
              <a:spcBef>
                <a:spcPts val="0"/>
              </a:spcBef>
              <a:spcAft>
                <a:spcPts val="0"/>
              </a:spcAft>
              <a:buNone/>
            </a:pPr>
            <a:r>
              <a:rPr lang="en-GB" sz="900">
                <a:solidFill>
                  <a:srgbClr val="FFFFFF"/>
                </a:solidFill>
                <a:latin typeface="Helvetica Neue Light"/>
                <a:ea typeface="Helvetica Neue Light"/>
                <a:cs typeface="Helvetica Neue Light"/>
                <a:sym typeface="Helvetica Neue Light"/>
              </a:rPr>
              <a:t>$1.6 trillion in funding</a:t>
            </a:r>
            <a:endParaRPr sz="900">
              <a:solidFill>
                <a:srgbClr val="FFFFFF"/>
              </a:solidFill>
              <a:latin typeface="Helvetica Neue Light"/>
              <a:ea typeface="Helvetica Neue Light"/>
              <a:cs typeface="Helvetica Neue Light"/>
              <a:sym typeface="Helvetica Neue Light"/>
            </a:endParaRPr>
          </a:p>
        </p:txBody>
      </p:sp>
      <p:pic>
        <p:nvPicPr>
          <p:cNvPr id="62" name="Google Shape;62;p10"/>
          <p:cNvPicPr preferRelativeResize="0"/>
          <p:nvPr/>
        </p:nvPicPr>
        <p:blipFill>
          <a:blip r:embed="rId4">
            <a:alphaModFix/>
          </a:blip>
          <a:stretch>
            <a:fillRect/>
          </a:stretch>
        </p:blipFill>
        <p:spPr>
          <a:xfrm>
            <a:off x="5297289" y="3691339"/>
            <a:ext cx="1082060" cy="938407"/>
          </a:xfrm>
          <a:prstGeom prst="rect">
            <a:avLst/>
          </a:prstGeom>
          <a:noFill/>
          <a:ln>
            <a:noFill/>
          </a:ln>
        </p:spPr>
      </p:pic>
      <p:sp>
        <p:nvSpPr>
          <p:cNvPr id="63" name="Google Shape;63;p10"/>
          <p:cNvSpPr txBox="1"/>
          <p:nvPr/>
        </p:nvSpPr>
        <p:spPr>
          <a:xfrm>
            <a:off x="5317975" y="3759037"/>
            <a:ext cx="1040700" cy="80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FFFFFF"/>
                </a:solidFill>
                <a:latin typeface="Helvetica Neue"/>
                <a:ea typeface="Helvetica Neue"/>
                <a:cs typeface="Helvetica Neue"/>
                <a:sym typeface="Helvetica Neue"/>
              </a:rPr>
              <a:t>452k</a:t>
            </a:r>
            <a:endParaRPr sz="1200" b="1">
              <a:solidFill>
                <a:srgbClr val="FFFFFF"/>
              </a:solidFill>
              <a:latin typeface="Helvetica Neue"/>
              <a:ea typeface="Helvetica Neue"/>
              <a:cs typeface="Helvetica Neue"/>
              <a:sym typeface="Helvetica Neue"/>
            </a:endParaRPr>
          </a:p>
          <a:p>
            <a:pPr marL="0" lvl="0" indent="0" algn="ctr" rtl="0">
              <a:spcBef>
                <a:spcPts val="0"/>
              </a:spcBef>
              <a:spcAft>
                <a:spcPts val="0"/>
              </a:spcAft>
              <a:buNone/>
            </a:pPr>
            <a:r>
              <a:rPr lang="en-GB" sz="1000" b="1">
                <a:solidFill>
                  <a:srgbClr val="FFFFFF"/>
                </a:solidFill>
                <a:latin typeface="Helvetica Neue"/>
                <a:ea typeface="Helvetica Neue"/>
                <a:cs typeface="Helvetica Neue"/>
                <a:sym typeface="Helvetica Neue"/>
              </a:rPr>
              <a:t>Policy documents</a:t>
            </a:r>
            <a:endParaRPr sz="800">
              <a:solidFill>
                <a:srgbClr val="FFFFFF"/>
              </a:solidFill>
              <a:latin typeface="Helvetica Neue Light"/>
              <a:ea typeface="Helvetica Neue Light"/>
              <a:cs typeface="Helvetica Neue Light"/>
              <a:sym typeface="Helvetica Neue Light"/>
            </a:endParaRPr>
          </a:p>
        </p:txBody>
      </p:sp>
      <p:sp>
        <p:nvSpPr>
          <p:cNvPr id="64" name="Google Shape;64;p10"/>
          <p:cNvSpPr/>
          <p:nvPr/>
        </p:nvSpPr>
        <p:spPr>
          <a:xfrm>
            <a:off x="3974902" y="1171182"/>
            <a:ext cx="1242600" cy="148500"/>
          </a:xfrm>
          <a:prstGeom prst="rightArrow">
            <a:avLst>
              <a:gd name="adj1" fmla="val 14018"/>
              <a:gd name="adj2" fmla="val 93331"/>
            </a:avLst>
          </a:prstGeom>
          <a:gradFill>
            <a:gsLst>
              <a:gs pos="0">
                <a:srgbClr val="FFFFFF"/>
              </a:gs>
              <a:gs pos="100000">
                <a:srgbClr val="B3B3B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0"/>
          <p:cNvSpPr txBox="1"/>
          <p:nvPr/>
        </p:nvSpPr>
        <p:spPr>
          <a:xfrm>
            <a:off x="3957347" y="1018724"/>
            <a:ext cx="1242600" cy="22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rgbClr val="FFFFFF"/>
                </a:solidFill>
                <a:latin typeface="Helvetica Neue"/>
                <a:ea typeface="Helvetica Neue"/>
                <a:cs typeface="Helvetica Neue"/>
                <a:sym typeface="Helvetica Neue"/>
              </a:rPr>
              <a:t>980k </a:t>
            </a:r>
            <a:r>
              <a:rPr lang="en-GB" sz="1000">
                <a:solidFill>
                  <a:srgbClr val="FFFFFF"/>
                </a:solidFill>
                <a:latin typeface="Helvetica Neue"/>
                <a:ea typeface="Helvetica Neue"/>
                <a:cs typeface="Helvetica Neue"/>
                <a:sym typeface="Helvetica Neue"/>
              </a:rPr>
              <a:t>links</a:t>
            </a:r>
            <a:r>
              <a:rPr lang="en-GB" sz="1000">
                <a:solidFill>
                  <a:srgbClr val="FFFFFF"/>
                </a:solidFill>
                <a:latin typeface="Helvetica Neue Light"/>
                <a:ea typeface="Helvetica Neue Light"/>
                <a:cs typeface="Helvetica Neue Light"/>
                <a:sym typeface="Helvetica Neue Light"/>
              </a:rPr>
              <a:t> </a:t>
            </a:r>
            <a:endParaRPr sz="1000">
              <a:solidFill>
                <a:srgbClr val="FFFFFF"/>
              </a:solidFill>
              <a:latin typeface="Helvetica Neue Light"/>
              <a:ea typeface="Helvetica Neue Light"/>
              <a:cs typeface="Helvetica Neue Light"/>
              <a:sym typeface="Helvetica Neue Light"/>
            </a:endParaRPr>
          </a:p>
        </p:txBody>
      </p:sp>
      <p:sp>
        <p:nvSpPr>
          <p:cNvPr id="66" name="Google Shape;66;p10"/>
          <p:cNvSpPr txBox="1"/>
          <p:nvPr/>
        </p:nvSpPr>
        <p:spPr>
          <a:xfrm>
            <a:off x="3967565" y="1289314"/>
            <a:ext cx="1242600" cy="22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rgbClr val="FFFFFF"/>
                </a:solidFill>
                <a:latin typeface="Helvetica Neue"/>
                <a:ea typeface="Helvetica Neue"/>
                <a:cs typeface="Helvetica Neue"/>
                <a:sym typeface="Helvetica Neue"/>
              </a:rPr>
              <a:t>344k </a:t>
            </a:r>
            <a:r>
              <a:rPr lang="en-GB" sz="1000">
                <a:solidFill>
                  <a:srgbClr val="FFFFFF"/>
                </a:solidFill>
                <a:latin typeface="Helvetica Neue"/>
                <a:ea typeface="Helvetica Neue"/>
                <a:cs typeface="Helvetica Neue"/>
                <a:sym typeface="Helvetica Neue"/>
              </a:rPr>
              <a:t>links</a:t>
            </a:r>
            <a:r>
              <a:rPr lang="en-GB" sz="1000">
                <a:solidFill>
                  <a:srgbClr val="FFFFFF"/>
                </a:solidFill>
                <a:latin typeface="Helvetica Neue Light"/>
                <a:ea typeface="Helvetica Neue Light"/>
                <a:cs typeface="Helvetica Neue Light"/>
                <a:sym typeface="Helvetica Neue Light"/>
              </a:rPr>
              <a:t> </a:t>
            </a:r>
            <a:endParaRPr sz="1000">
              <a:solidFill>
                <a:srgbClr val="FFFFFF"/>
              </a:solidFill>
              <a:latin typeface="Helvetica Neue Light"/>
              <a:ea typeface="Helvetica Neue Light"/>
              <a:cs typeface="Helvetica Neue Light"/>
              <a:sym typeface="Helvetica Neue Light"/>
            </a:endParaRPr>
          </a:p>
        </p:txBody>
      </p:sp>
      <p:sp>
        <p:nvSpPr>
          <p:cNvPr id="67" name="Google Shape;67;p10"/>
          <p:cNvSpPr/>
          <p:nvPr/>
        </p:nvSpPr>
        <p:spPr>
          <a:xfrm rot="10800000">
            <a:off x="3957378" y="1441849"/>
            <a:ext cx="1242600" cy="148500"/>
          </a:xfrm>
          <a:prstGeom prst="rightArrow">
            <a:avLst>
              <a:gd name="adj1" fmla="val 13770"/>
              <a:gd name="adj2" fmla="val 93331"/>
            </a:avLst>
          </a:prstGeom>
          <a:gradFill>
            <a:gsLst>
              <a:gs pos="0">
                <a:srgbClr val="FFFFFF"/>
              </a:gs>
              <a:gs pos="100000">
                <a:srgbClr val="B3B3B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10"/>
          <p:cNvPicPr preferRelativeResize="0"/>
          <p:nvPr/>
        </p:nvPicPr>
        <p:blipFill>
          <a:blip r:embed="rId5">
            <a:alphaModFix/>
          </a:blip>
          <a:stretch>
            <a:fillRect/>
          </a:stretch>
        </p:blipFill>
        <p:spPr>
          <a:xfrm>
            <a:off x="5291275" y="1043133"/>
            <a:ext cx="1093913" cy="951226"/>
          </a:xfrm>
          <a:prstGeom prst="rect">
            <a:avLst/>
          </a:prstGeom>
          <a:noFill/>
          <a:ln>
            <a:noFill/>
          </a:ln>
        </p:spPr>
      </p:pic>
      <p:sp>
        <p:nvSpPr>
          <p:cNvPr id="69" name="Google Shape;69;p10"/>
          <p:cNvSpPr txBox="1"/>
          <p:nvPr/>
        </p:nvSpPr>
        <p:spPr>
          <a:xfrm>
            <a:off x="5291282" y="1117187"/>
            <a:ext cx="1040700" cy="80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FFFFFF"/>
                </a:solidFill>
                <a:latin typeface="Helvetica Neue"/>
                <a:ea typeface="Helvetica Neue"/>
                <a:cs typeface="Helvetica Neue"/>
                <a:sym typeface="Helvetica Neue"/>
              </a:rPr>
              <a:t>517k</a:t>
            </a:r>
            <a:endParaRPr sz="1200" b="1">
              <a:solidFill>
                <a:srgbClr val="FFFFFF"/>
              </a:solidFill>
              <a:latin typeface="Helvetica Neue"/>
              <a:ea typeface="Helvetica Neue"/>
              <a:cs typeface="Helvetica Neue"/>
              <a:sym typeface="Helvetica Neue"/>
            </a:endParaRPr>
          </a:p>
          <a:p>
            <a:pPr marL="0" lvl="0" indent="0" algn="ctr" rtl="0">
              <a:spcBef>
                <a:spcPts val="0"/>
              </a:spcBef>
              <a:spcAft>
                <a:spcPts val="0"/>
              </a:spcAft>
              <a:buNone/>
            </a:pPr>
            <a:r>
              <a:rPr lang="en-GB" sz="1000" b="1">
                <a:solidFill>
                  <a:srgbClr val="FFFFFF"/>
                </a:solidFill>
                <a:latin typeface="Helvetica Neue"/>
                <a:ea typeface="Helvetica Neue"/>
                <a:cs typeface="Helvetica Neue"/>
                <a:sym typeface="Helvetica Neue"/>
              </a:rPr>
              <a:t>Clinical</a:t>
            </a:r>
            <a:br>
              <a:rPr lang="en-GB" sz="1000" b="1">
                <a:solidFill>
                  <a:srgbClr val="FFFFFF"/>
                </a:solidFill>
                <a:latin typeface="Helvetica Neue"/>
                <a:ea typeface="Helvetica Neue"/>
                <a:cs typeface="Helvetica Neue"/>
                <a:sym typeface="Helvetica Neue"/>
              </a:rPr>
            </a:br>
            <a:r>
              <a:rPr lang="en-GB" sz="1000" b="1">
                <a:solidFill>
                  <a:srgbClr val="FFFFFF"/>
                </a:solidFill>
                <a:latin typeface="Helvetica Neue"/>
                <a:ea typeface="Helvetica Neue"/>
                <a:cs typeface="Helvetica Neue"/>
                <a:sym typeface="Helvetica Neue"/>
              </a:rPr>
              <a:t>trials</a:t>
            </a:r>
            <a:endParaRPr sz="1000" b="1">
              <a:solidFill>
                <a:srgbClr val="FFFFFF"/>
              </a:solidFill>
              <a:latin typeface="Helvetica Neue"/>
              <a:ea typeface="Helvetica Neue"/>
              <a:cs typeface="Helvetica Neue"/>
              <a:sym typeface="Helvetica Neue"/>
            </a:endParaRPr>
          </a:p>
        </p:txBody>
      </p:sp>
      <p:sp>
        <p:nvSpPr>
          <p:cNvPr id="70" name="Google Shape;70;p10"/>
          <p:cNvSpPr/>
          <p:nvPr/>
        </p:nvSpPr>
        <p:spPr>
          <a:xfrm rot="-9900295">
            <a:off x="3861577" y="2319280"/>
            <a:ext cx="3147995" cy="148742"/>
          </a:xfrm>
          <a:prstGeom prst="rightArrow">
            <a:avLst>
              <a:gd name="adj1" fmla="val 14225"/>
              <a:gd name="adj2" fmla="val 93331"/>
            </a:avLst>
          </a:prstGeom>
          <a:gradFill>
            <a:gsLst>
              <a:gs pos="0">
                <a:srgbClr val="FFFFFF"/>
              </a:gs>
              <a:gs pos="100000">
                <a:srgbClr val="B3B3B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0"/>
          <p:cNvSpPr txBox="1"/>
          <p:nvPr/>
        </p:nvSpPr>
        <p:spPr>
          <a:xfrm rot="897328">
            <a:off x="4881282" y="2206015"/>
            <a:ext cx="1242694" cy="22725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rgbClr val="FFFFFF"/>
                </a:solidFill>
                <a:latin typeface="Helvetica Neue"/>
                <a:ea typeface="Helvetica Neue"/>
                <a:cs typeface="Helvetica Neue"/>
                <a:sym typeface="Helvetica Neue"/>
              </a:rPr>
              <a:t>10m </a:t>
            </a:r>
            <a:r>
              <a:rPr lang="en-GB" sz="1000">
                <a:solidFill>
                  <a:srgbClr val="FFFFFF"/>
                </a:solidFill>
                <a:latin typeface="Helvetica Neue"/>
                <a:ea typeface="Helvetica Neue"/>
                <a:cs typeface="Helvetica Neue"/>
                <a:sym typeface="Helvetica Neue"/>
              </a:rPr>
              <a:t>links</a:t>
            </a:r>
            <a:r>
              <a:rPr lang="en-GB" sz="1000">
                <a:solidFill>
                  <a:srgbClr val="FFFFFF"/>
                </a:solidFill>
                <a:latin typeface="Helvetica Neue Light"/>
                <a:ea typeface="Helvetica Neue Light"/>
                <a:cs typeface="Helvetica Neue Light"/>
                <a:sym typeface="Helvetica Neue Light"/>
              </a:rPr>
              <a:t> </a:t>
            </a:r>
            <a:endParaRPr sz="1000">
              <a:solidFill>
                <a:srgbClr val="FFFFFF"/>
              </a:solidFill>
              <a:latin typeface="Helvetica Neue Light"/>
              <a:ea typeface="Helvetica Neue Light"/>
              <a:cs typeface="Helvetica Neue Light"/>
              <a:sym typeface="Helvetica Neue Light"/>
            </a:endParaRPr>
          </a:p>
        </p:txBody>
      </p:sp>
      <p:sp>
        <p:nvSpPr>
          <p:cNvPr id="72" name="Google Shape;72;p10"/>
          <p:cNvSpPr/>
          <p:nvPr/>
        </p:nvSpPr>
        <p:spPr>
          <a:xfrm>
            <a:off x="6968856" y="2239360"/>
            <a:ext cx="1465200" cy="1269000"/>
          </a:xfrm>
          <a:prstGeom prst="hexagon">
            <a:avLst>
              <a:gd name="adj" fmla="val 28868"/>
              <a:gd name="vf" fmla="val 115470"/>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10"/>
          <p:cNvPicPr preferRelativeResize="0"/>
          <p:nvPr/>
        </p:nvPicPr>
        <p:blipFill>
          <a:blip r:embed="rId6">
            <a:alphaModFix/>
          </a:blip>
          <a:stretch>
            <a:fillRect/>
          </a:stretch>
        </p:blipFill>
        <p:spPr>
          <a:xfrm>
            <a:off x="7057043" y="2224746"/>
            <a:ext cx="1073120" cy="932162"/>
          </a:xfrm>
          <a:prstGeom prst="rect">
            <a:avLst/>
          </a:prstGeom>
          <a:noFill/>
          <a:ln>
            <a:noFill/>
          </a:ln>
        </p:spPr>
      </p:pic>
      <p:sp>
        <p:nvSpPr>
          <p:cNvPr id="74" name="Google Shape;74;p10"/>
          <p:cNvSpPr txBox="1"/>
          <p:nvPr/>
        </p:nvSpPr>
        <p:spPr>
          <a:xfrm>
            <a:off x="7080836" y="2221276"/>
            <a:ext cx="1025400" cy="91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FFFFFF"/>
                </a:solidFill>
                <a:latin typeface="Helvetica Neue"/>
                <a:ea typeface="Helvetica Neue"/>
                <a:cs typeface="Helvetica Neue"/>
                <a:sym typeface="Helvetica Neue"/>
              </a:rPr>
              <a:t>39m</a:t>
            </a:r>
            <a:endParaRPr sz="1200" b="1">
              <a:solidFill>
                <a:srgbClr val="FFFFFF"/>
              </a:solidFill>
              <a:latin typeface="Helvetica Neue"/>
              <a:ea typeface="Helvetica Neue"/>
              <a:cs typeface="Helvetica Neue"/>
              <a:sym typeface="Helvetica Neue"/>
            </a:endParaRPr>
          </a:p>
          <a:p>
            <a:pPr marL="0" lvl="0" indent="0" algn="ctr" rtl="0">
              <a:spcBef>
                <a:spcPts val="0"/>
              </a:spcBef>
              <a:spcAft>
                <a:spcPts val="0"/>
              </a:spcAft>
              <a:buNone/>
            </a:pPr>
            <a:r>
              <a:rPr lang="en-GB" sz="1000">
                <a:solidFill>
                  <a:srgbClr val="FFFFFF"/>
                </a:solidFill>
                <a:latin typeface="Helvetica Neue"/>
                <a:ea typeface="Helvetica Neue"/>
                <a:cs typeface="Helvetica Neue"/>
                <a:sym typeface="Helvetica Neue"/>
              </a:rPr>
              <a:t>Patents</a:t>
            </a:r>
            <a:endParaRPr sz="1000">
              <a:latin typeface="Helvetica Neue"/>
              <a:ea typeface="Helvetica Neue"/>
              <a:cs typeface="Helvetica Neue"/>
              <a:sym typeface="Helvetica Neue"/>
            </a:endParaRPr>
          </a:p>
        </p:txBody>
      </p:sp>
      <p:sp>
        <p:nvSpPr>
          <p:cNvPr id="75" name="Google Shape;75;p10"/>
          <p:cNvSpPr txBox="1"/>
          <p:nvPr/>
        </p:nvSpPr>
        <p:spPr>
          <a:xfrm>
            <a:off x="7187218" y="3216222"/>
            <a:ext cx="1024200" cy="22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rgbClr val="FFFFFF"/>
                </a:solidFill>
                <a:latin typeface="Helvetica Neue"/>
                <a:ea typeface="Helvetica Neue"/>
                <a:cs typeface="Helvetica Neue"/>
                <a:sym typeface="Helvetica Neue"/>
              </a:rPr>
              <a:t>220m </a:t>
            </a:r>
            <a:r>
              <a:rPr lang="en-GB" sz="1000">
                <a:solidFill>
                  <a:srgbClr val="FFFFFF"/>
                </a:solidFill>
                <a:latin typeface="Helvetica Neue"/>
                <a:ea typeface="Helvetica Neue"/>
                <a:cs typeface="Helvetica Neue"/>
                <a:sym typeface="Helvetica Neue"/>
              </a:rPr>
              <a:t>links</a:t>
            </a:r>
            <a:r>
              <a:rPr lang="en-GB" sz="1000">
                <a:solidFill>
                  <a:srgbClr val="FFFFFF"/>
                </a:solidFill>
                <a:latin typeface="Helvetica Neue Light"/>
                <a:ea typeface="Helvetica Neue Light"/>
                <a:cs typeface="Helvetica Neue Light"/>
                <a:sym typeface="Helvetica Neue Light"/>
              </a:rPr>
              <a:t> </a:t>
            </a:r>
            <a:endParaRPr sz="1000">
              <a:solidFill>
                <a:srgbClr val="FFFFFF"/>
              </a:solidFill>
              <a:latin typeface="Helvetica Neue Light"/>
              <a:ea typeface="Helvetica Neue Light"/>
              <a:cs typeface="Helvetica Neue Light"/>
              <a:sym typeface="Helvetica Neue Light"/>
            </a:endParaRPr>
          </a:p>
        </p:txBody>
      </p:sp>
      <p:sp>
        <p:nvSpPr>
          <p:cNvPr id="76" name="Google Shape;76;p10"/>
          <p:cNvSpPr txBox="1"/>
          <p:nvPr/>
        </p:nvSpPr>
        <p:spPr>
          <a:xfrm rot="-585280">
            <a:off x="5313741" y="3321435"/>
            <a:ext cx="1894591" cy="227417"/>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1000" b="1">
                <a:solidFill>
                  <a:srgbClr val="FFFFFF"/>
                </a:solidFill>
                <a:latin typeface="Helvetica Neue"/>
                <a:ea typeface="Helvetica Neue"/>
                <a:cs typeface="Helvetica Neue"/>
                <a:sym typeface="Helvetica Neue"/>
              </a:rPr>
              <a:t>169k </a:t>
            </a:r>
            <a:r>
              <a:rPr lang="en-GB" sz="1000">
                <a:solidFill>
                  <a:srgbClr val="FFFFFF"/>
                </a:solidFill>
                <a:latin typeface="Helvetica Neue"/>
                <a:ea typeface="Helvetica Neue"/>
                <a:cs typeface="Helvetica Neue"/>
                <a:sym typeface="Helvetica Neue"/>
              </a:rPr>
              <a:t>links</a:t>
            </a:r>
            <a:endParaRPr sz="1000">
              <a:solidFill>
                <a:srgbClr val="FFFFFF"/>
              </a:solidFill>
              <a:latin typeface="Helvetica Neue"/>
              <a:ea typeface="Helvetica Neue"/>
              <a:cs typeface="Helvetica Neue"/>
              <a:sym typeface="Helvetica Neue"/>
            </a:endParaRPr>
          </a:p>
          <a:p>
            <a:pPr marL="0" lvl="0" indent="0" algn="ctr" rtl="0">
              <a:lnSpc>
                <a:spcPct val="115000"/>
              </a:lnSpc>
              <a:spcBef>
                <a:spcPts val="0"/>
              </a:spcBef>
              <a:spcAft>
                <a:spcPts val="0"/>
              </a:spcAft>
              <a:buNone/>
            </a:pPr>
            <a:r>
              <a:rPr lang="en-GB" sz="1000" b="1">
                <a:solidFill>
                  <a:srgbClr val="FFFFFF"/>
                </a:solidFill>
                <a:latin typeface="Helvetica Neue"/>
                <a:ea typeface="Helvetica Neue"/>
                <a:cs typeface="Helvetica Neue"/>
                <a:sym typeface="Helvetica Neue"/>
              </a:rPr>
              <a:t>232k</a:t>
            </a:r>
            <a:r>
              <a:rPr lang="en-GB" sz="1000">
                <a:solidFill>
                  <a:srgbClr val="FFFFFF"/>
                </a:solidFill>
                <a:latin typeface="Helvetica Neue Light"/>
                <a:ea typeface="Helvetica Neue Light"/>
                <a:cs typeface="Helvetica Neue Light"/>
                <a:sym typeface="Helvetica Neue Light"/>
              </a:rPr>
              <a:t> to funders </a:t>
            </a:r>
            <a:endParaRPr sz="1000">
              <a:solidFill>
                <a:srgbClr val="FFFFFF"/>
              </a:solidFill>
              <a:latin typeface="Helvetica Neue Light"/>
              <a:ea typeface="Helvetica Neue Light"/>
              <a:cs typeface="Helvetica Neue Light"/>
              <a:sym typeface="Helvetica Neue Light"/>
            </a:endParaRPr>
          </a:p>
        </p:txBody>
      </p:sp>
      <p:sp>
        <p:nvSpPr>
          <p:cNvPr id="77" name="Google Shape;77;p10"/>
          <p:cNvSpPr txBox="1"/>
          <p:nvPr/>
        </p:nvSpPr>
        <p:spPr>
          <a:xfrm rot="-2255">
            <a:off x="1800623" y="1307805"/>
            <a:ext cx="914700" cy="22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rgbClr val="FFFFFF"/>
                </a:solidFill>
                <a:latin typeface="Helvetica Neue"/>
                <a:ea typeface="Helvetica Neue"/>
                <a:cs typeface="Helvetica Neue"/>
                <a:sym typeface="Helvetica Neue"/>
              </a:rPr>
              <a:t>11m </a:t>
            </a:r>
            <a:r>
              <a:rPr lang="en-GB" sz="1000">
                <a:solidFill>
                  <a:srgbClr val="FFFFFF"/>
                </a:solidFill>
                <a:latin typeface="Helvetica Neue"/>
                <a:ea typeface="Helvetica Neue"/>
                <a:cs typeface="Helvetica Neue"/>
                <a:sym typeface="Helvetica Neue"/>
              </a:rPr>
              <a:t>links</a:t>
            </a:r>
            <a:endParaRPr sz="1000">
              <a:solidFill>
                <a:srgbClr val="FFFFFF"/>
              </a:solidFill>
              <a:latin typeface="Helvetica Neue Light"/>
              <a:ea typeface="Helvetica Neue Light"/>
              <a:cs typeface="Helvetica Neue Light"/>
              <a:sym typeface="Helvetica Neue Light"/>
            </a:endParaRPr>
          </a:p>
        </p:txBody>
      </p:sp>
      <p:sp>
        <p:nvSpPr>
          <p:cNvPr id="78" name="Google Shape;78;p10"/>
          <p:cNvSpPr txBox="1"/>
          <p:nvPr/>
        </p:nvSpPr>
        <p:spPr>
          <a:xfrm rot="-2701235">
            <a:off x="3335529" y="3074355"/>
            <a:ext cx="1181151" cy="227406"/>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1000" b="1">
                <a:solidFill>
                  <a:srgbClr val="FFFFFF"/>
                </a:solidFill>
                <a:latin typeface="Helvetica Neue"/>
                <a:ea typeface="Helvetica Neue"/>
                <a:cs typeface="Helvetica Neue"/>
                <a:sym typeface="Helvetica Neue"/>
              </a:rPr>
              <a:t>24k </a:t>
            </a:r>
            <a:r>
              <a:rPr lang="en-GB" sz="1000">
                <a:solidFill>
                  <a:srgbClr val="FFFFFF"/>
                </a:solidFill>
                <a:latin typeface="Helvetica Neue"/>
                <a:ea typeface="Helvetica Neue"/>
                <a:cs typeface="Helvetica Neue"/>
                <a:sym typeface="Helvetica Neue"/>
              </a:rPr>
              <a:t>links</a:t>
            </a:r>
            <a:endParaRPr sz="1000">
              <a:solidFill>
                <a:srgbClr val="FFFFFF"/>
              </a:solidFill>
              <a:latin typeface="Helvetica Neue"/>
              <a:ea typeface="Helvetica Neue"/>
              <a:cs typeface="Helvetica Neue"/>
              <a:sym typeface="Helvetica Neue"/>
            </a:endParaRPr>
          </a:p>
          <a:p>
            <a:pPr marL="0" lvl="0" indent="0" algn="ctr" rtl="0">
              <a:lnSpc>
                <a:spcPct val="115000"/>
              </a:lnSpc>
              <a:spcBef>
                <a:spcPts val="0"/>
              </a:spcBef>
              <a:spcAft>
                <a:spcPts val="0"/>
              </a:spcAft>
              <a:buNone/>
            </a:pPr>
            <a:r>
              <a:rPr lang="en-GB" sz="1000" b="1">
                <a:solidFill>
                  <a:schemeClr val="lt1"/>
                </a:solidFill>
                <a:latin typeface="Helvetica Neue"/>
                <a:ea typeface="Helvetica Neue"/>
                <a:cs typeface="Helvetica Neue"/>
                <a:sym typeface="Helvetica Neue"/>
              </a:rPr>
              <a:t>230k </a:t>
            </a:r>
            <a:r>
              <a:rPr lang="en-GB" sz="1000">
                <a:solidFill>
                  <a:schemeClr val="lt1"/>
                </a:solidFill>
                <a:latin typeface="Helvetica Neue"/>
                <a:ea typeface="Helvetica Neue"/>
                <a:cs typeface="Helvetica Neue"/>
                <a:sym typeface="Helvetica Neue"/>
              </a:rPr>
              <a:t>to funders</a:t>
            </a:r>
            <a:endParaRPr sz="1000">
              <a:solidFill>
                <a:srgbClr val="FFFFFF"/>
              </a:solidFill>
              <a:latin typeface="Helvetica Neue"/>
              <a:ea typeface="Helvetica Neue"/>
              <a:cs typeface="Helvetica Neue"/>
              <a:sym typeface="Helvetica Neue"/>
            </a:endParaRPr>
          </a:p>
        </p:txBody>
      </p:sp>
      <p:sp>
        <p:nvSpPr>
          <p:cNvPr id="79" name="Google Shape;79;p10"/>
          <p:cNvSpPr txBox="1"/>
          <p:nvPr/>
        </p:nvSpPr>
        <p:spPr>
          <a:xfrm rot="-5400873">
            <a:off x="2571264" y="2903985"/>
            <a:ext cx="1181100" cy="227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1000" b="1">
                <a:solidFill>
                  <a:srgbClr val="FFFFFF"/>
                </a:solidFill>
                <a:latin typeface="Helvetica Neue"/>
                <a:ea typeface="Helvetica Neue"/>
                <a:cs typeface="Helvetica Neue"/>
                <a:sym typeface="Helvetica Neue"/>
              </a:rPr>
              <a:t>14m </a:t>
            </a:r>
            <a:r>
              <a:rPr lang="en-GB" sz="1000">
                <a:solidFill>
                  <a:srgbClr val="FFFFFF"/>
                </a:solidFill>
                <a:latin typeface="Helvetica Neue"/>
                <a:ea typeface="Helvetica Neue"/>
                <a:cs typeface="Helvetica Neue"/>
                <a:sym typeface="Helvetica Neue"/>
              </a:rPr>
              <a:t>links</a:t>
            </a:r>
            <a:br>
              <a:rPr lang="en-GB" sz="1000">
                <a:solidFill>
                  <a:srgbClr val="FFFFFF"/>
                </a:solidFill>
                <a:latin typeface="Helvetica Neue"/>
                <a:ea typeface="Helvetica Neue"/>
                <a:cs typeface="Helvetica Neue"/>
                <a:sym typeface="Helvetica Neue"/>
              </a:rPr>
            </a:br>
            <a:r>
              <a:rPr lang="en-GB" sz="1000" b="1">
                <a:solidFill>
                  <a:srgbClr val="FFFFFF"/>
                </a:solidFill>
                <a:latin typeface="Helvetica Neue"/>
                <a:ea typeface="Helvetica Neue"/>
                <a:cs typeface="Helvetica Neue"/>
                <a:sym typeface="Helvetica Neue"/>
              </a:rPr>
              <a:t>19m</a:t>
            </a:r>
            <a:r>
              <a:rPr lang="en-GB" sz="1000">
                <a:solidFill>
                  <a:srgbClr val="FFFFFF"/>
                </a:solidFill>
                <a:latin typeface="Helvetica Neue"/>
                <a:ea typeface="Helvetica Neue"/>
                <a:cs typeface="Helvetica Neue"/>
                <a:sym typeface="Helvetica Neue"/>
              </a:rPr>
              <a:t> to funders</a:t>
            </a:r>
            <a:endParaRPr sz="1000">
              <a:solidFill>
                <a:srgbClr val="FFFFFF"/>
              </a:solidFill>
              <a:latin typeface="Helvetica Neue Light"/>
              <a:ea typeface="Helvetica Neue Light"/>
              <a:cs typeface="Helvetica Neue Light"/>
              <a:sym typeface="Helvetica Neue Light"/>
            </a:endParaRPr>
          </a:p>
        </p:txBody>
      </p:sp>
      <p:pic>
        <p:nvPicPr>
          <p:cNvPr id="80" name="Google Shape;80;p10"/>
          <p:cNvPicPr preferRelativeResize="0"/>
          <p:nvPr/>
        </p:nvPicPr>
        <p:blipFill>
          <a:blip r:embed="rId7">
            <a:alphaModFix/>
          </a:blip>
          <a:stretch>
            <a:fillRect/>
          </a:stretch>
        </p:blipFill>
        <p:spPr>
          <a:xfrm>
            <a:off x="718886" y="1040427"/>
            <a:ext cx="1077706" cy="937156"/>
          </a:xfrm>
          <a:prstGeom prst="rect">
            <a:avLst/>
          </a:prstGeom>
          <a:noFill/>
          <a:ln>
            <a:noFill/>
          </a:ln>
        </p:spPr>
      </p:pic>
      <p:sp>
        <p:nvSpPr>
          <p:cNvPr id="81" name="Google Shape;81;p10"/>
          <p:cNvSpPr txBox="1"/>
          <p:nvPr/>
        </p:nvSpPr>
        <p:spPr>
          <a:xfrm>
            <a:off x="755933" y="1107521"/>
            <a:ext cx="1040700" cy="80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FFFFFF"/>
                </a:solidFill>
                <a:latin typeface="Helvetica Neue"/>
                <a:ea typeface="Helvetica Neue"/>
                <a:cs typeface="Helvetica Neue"/>
                <a:sym typeface="Helvetica Neue"/>
              </a:rPr>
              <a:t>119m</a:t>
            </a:r>
            <a:endParaRPr sz="1200" b="1">
              <a:solidFill>
                <a:srgbClr val="FFFFFF"/>
              </a:solidFill>
              <a:latin typeface="Helvetica Neue"/>
              <a:ea typeface="Helvetica Neue"/>
              <a:cs typeface="Helvetica Neue"/>
              <a:sym typeface="Helvetica Neue"/>
            </a:endParaRPr>
          </a:p>
          <a:p>
            <a:pPr marL="0" lvl="0" indent="0" algn="ctr" rtl="0">
              <a:spcBef>
                <a:spcPts val="0"/>
              </a:spcBef>
              <a:spcAft>
                <a:spcPts val="0"/>
              </a:spcAft>
              <a:buNone/>
            </a:pPr>
            <a:r>
              <a:rPr lang="en-GB" sz="1000" b="1">
                <a:solidFill>
                  <a:srgbClr val="FFFFFF"/>
                </a:solidFill>
                <a:latin typeface="Helvetica Neue"/>
                <a:ea typeface="Helvetica Neue"/>
                <a:cs typeface="Helvetica Neue"/>
                <a:sym typeface="Helvetica Neue"/>
              </a:rPr>
              <a:t>Altmetric</a:t>
            </a:r>
            <a:br>
              <a:rPr lang="en-GB" sz="1000" b="1">
                <a:solidFill>
                  <a:srgbClr val="FFFFFF"/>
                </a:solidFill>
                <a:latin typeface="Helvetica Neue"/>
                <a:ea typeface="Helvetica Neue"/>
                <a:cs typeface="Helvetica Neue"/>
                <a:sym typeface="Helvetica Neue"/>
              </a:rPr>
            </a:br>
            <a:r>
              <a:rPr lang="en-GB" sz="1000" b="1">
                <a:solidFill>
                  <a:srgbClr val="FFFFFF"/>
                </a:solidFill>
                <a:latin typeface="Helvetica Neue"/>
                <a:ea typeface="Helvetica Neue"/>
                <a:cs typeface="Helvetica Neue"/>
                <a:sym typeface="Helvetica Neue"/>
              </a:rPr>
              <a:t>data </a:t>
            </a:r>
            <a:endParaRPr sz="1000" b="1">
              <a:solidFill>
                <a:srgbClr val="FFFFFF"/>
              </a:solidFill>
              <a:latin typeface="Helvetica Neue"/>
              <a:ea typeface="Helvetica Neue"/>
              <a:cs typeface="Helvetica Neue"/>
              <a:sym typeface="Helvetica Neue"/>
            </a:endParaRPr>
          </a:p>
          <a:p>
            <a:pPr marL="0" lvl="0" indent="0" algn="ctr" rtl="0">
              <a:spcBef>
                <a:spcPts val="0"/>
              </a:spcBef>
              <a:spcAft>
                <a:spcPts val="0"/>
              </a:spcAft>
              <a:buNone/>
            </a:pPr>
            <a:r>
              <a:rPr lang="en-GB" sz="1000" b="1">
                <a:solidFill>
                  <a:srgbClr val="FFFFFF"/>
                </a:solidFill>
                <a:latin typeface="Helvetica Neue"/>
                <a:ea typeface="Helvetica Neue"/>
                <a:cs typeface="Helvetica Neue"/>
                <a:sym typeface="Helvetica Neue"/>
              </a:rPr>
              <a:t>points</a:t>
            </a:r>
            <a:endParaRPr sz="1000" b="1">
              <a:solidFill>
                <a:srgbClr val="FFFFFF"/>
              </a:solidFill>
              <a:latin typeface="Helvetica Neue"/>
              <a:ea typeface="Helvetica Neue"/>
              <a:cs typeface="Helvetica Neue"/>
              <a:sym typeface="Helvetica Neue"/>
            </a:endParaRPr>
          </a:p>
        </p:txBody>
      </p:sp>
      <p:pic>
        <p:nvPicPr>
          <p:cNvPr id="82" name="Google Shape;82;p10"/>
          <p:cNvPicPr preferRelativeResize="0"/>
          <p:nvPr/>
        </p:nvPicPr>
        <p:blipFill>
          <a:blip r:embed="rId8">
            <a:alphaModFix/>
          </a:blip>
          <a:stretch>
            <a:fillRect/>
          </a:stretch>
        </p:blipFill>
        <p:spPr>
          <a:xfrm>
            <a:off x="2610479" y="1040794"/>
            <a:ext cx="1082028" cy="938632"/>
          </a:xfrm>
          <a:prstGeom prst="rect">
            <a:avLst/>
          </a:prstGeom>
          <a:noFill/>
          <a:ln>
            <a:noFill/>
          </a:ln>
        </p:spPr>
      </p:pic>
      <p:sp>
        <p:nvSpPr>
          <p:cNvPr id="83" name="Google Shape;83;p10"/>
          <p:cNvSpPr txBox="1"/>
          <p:nvPr/>
        </p:nvSpPr>
        <p:spPr>
          <a:xfrm>
            <a:off x="2614720" y="1124199"/>
            <a:ext cx="1094100" cy="80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FFFFFF"/>
                </a:solidFill>
                <a:latin typeface="Helvetica Neue"/>
                <a:ea typeface="Helvetica Neue"/>
                <a:cs typeface="Helvetica Neue"/>
                <a:sym typeface="Helvetica Neue"/>
              </a:rPr>
              <a:t>107m</a:t>
            </a:r>
            <a:endParaRPr sz="1200" b="1">
              <a:solidFill>
                <a:srgbClr val="FFFFFF"/>
              </a:solidFill>
              <a:latin typeface="Helvetica Neue"/>
              <a:ea typeface="Helvetica Neue"/>
              <a:cs typeface="Helvetica Neue"/>
              <a:sym typeface="Helvetica Neue"/>
            </a:endParaRPr>
          </a:p>
          <a:p>
            <a:pPr marL="0" lvl="0" indent="0" algn="ctr" rtl="0">
              <a:spcBef>
                <a:spcPts val="0"/>
              </a:spcBef>
              <a:spcAft>
                <a:spcPts val="0"/>
              </a:spcAft>
              <a:buNone/>
            </a:pPr>
            <a:r>
              <a:rPr lang="en-GB" sz="1000" b="1">
                <a:solidFill>
                  <a:srgbClr val="FFFFFF"/>
                </a:solidFill>
                <a:latin typeface="Helvetica Neue"/>
                <a:ea typeface="Helvetica Neue"/>
                <a:cs typeface="Helvetica Neue"/>
                <a:sym typeface="Helvetica Neue"/>
              </a:rPr>
              <a:t>Publications</a:t>
            </a:r>
            <a:br>
              <a:rPr lang="en-GB" sz="1200" b="1">
                <a:solidFill>
                  <a:srgbClr val="FFFFFF"/>
                </a:solidFill>
                <a:latin typeface="Helvetica Neue"/>
                <a:ea typeface="Helvetica Neue"/>
                <a:cs typeface="Helvetica Neue"/>
                <a:sym typeface="Helvetica Neue"/>
              </a:rPr>
            </a:br>
            <a:r>
              <a:rPr lang="en-GB" sz="900">
                <a:solidFill>
                  <a:srgbClr val="FFFFFF"/>
                </a:solidFill>
                <a:latin typeface="Helvetica Neue Light"/>
                <a:ea typeface="Helvetica Neue Light"/>
                <a:cs typeface="Helvetica Neue Light"/>
                <a:sym typeface="Helvetica Neue Light"/>
              </a:rPr>
              <a:t>improved metadata</a:t>
            </a:r>
            <a:endParaRPr sz="900">
              <a:solidFill>
                <a:srgbClr val="FFFFFF"/>
              </a:solidFill>
              <a:latin typeface="Helvetica Neue Light"/>
              <a:ea typeface="Helvetica Neue Light"/>
              <a:cs typeface="Helvetica Neue Light"/>
              <a:sym typeface="Helvetica Neue Light"/>
            </a:endParaRPr>
          </a:p>
          <a:p>
            <a:pPr marL="0" lvl="0" indent="0" algn="ctr" rtl="0">
              <a:spcBef>
                <a:spcPts val="0"/>
              </a:spcBef>
              <a:spcAft>
                <a:spcPts val="0"/>
              </a:spcAft>
              <a:buClr>
                <a:srgbClr val="000000"/>
              </a:buClr>
              <a:buSzPts val="1100"/>
              <a:buFont typeface="Arial"/>
              <a:buNone/>
            </a:pPr>
            <a:r>
              <a:rPr lang="en-GB" sz="900">
                <a:solidFill>
                  <a:srgbClr val="FFFFFF"/>
                </a:solidFill>
                <a:latin typeface="Helvetica Neue Light"/>
                <a:ea typeface="Helvetica Neue Light"/>
                <a:cs typeface="Helvetica Neue Light"/>
                <a:sym typeface="Helvetica Neue Light"/>
              </a:rPr>
              <a:t>of 74m</a:t>
            </a:r>
            <a:endParaRPr sz="900" b="1">
              <a:solidFill>
                <a:srgbClr val="FFFFFF"/>
              </a:solidFill>
              <a:latin typeface="Helvetica Neue"/>
              <a:ea typeface="Helvetica Neue"/>
              <a:cs typeface="Helvetica Neue"/>
              <a:sym typeface="Helvetica Neue"/>
            </a:endParaRPr>
          </a:p>
        </p:txBody>
      </p:sp>
      <p:sp>
        <p:nvSpPr>
          <p:cNvPr id="84" name="Google Shape;84;p10"/>
          <p:cNvSpPr txBox="1"/>
          <p:nvPr/>
        </p:nvSpPr>
        <p:spPr>
          <a:xfrm rot="2089220">
            <a:off x="4316889" y="2972913"/>
            <a:ext cx="1181076" cy="22753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rgbClr val="FFFFFF"/>
                </a:solidFill>
                <a:latin typeface="Helvetica Neue"/>
                <a:ea typeface="Helvetica Neue"/>
                <a:cs typeface="Helvetica Neue"/>
                <a:sym typeface="Helvetica Neue"/>
              </a:rPr>
              <a:t>1.4m </a:t>
            </a:r>
            <a:r>
              <a:rPr lang="en-GB" sz="1000">
                <a:solidFill>
                  <a:srgbClr val="FFFFFF"/>
                </a:solidFill>
                <a:latin typeface="Helvetica Neue"/>
                <a:ea typeface="Helvetica Neue"/>
                <a:cs typeface="Helvetica Neue"/>
                <a:sym typeface="Helvetica Neue"/>
              </a:rPr>
              <a:t>links</a:t>
            </a:r>
            <a:endParaRPr sz="1000">
              <a:solidFill>
                <a:srgbClr val="FFFFFF"/>
              </a:solidFill>
              <a:latin typeface="Helvetica Neue Light"/>
              <a:ea typeface="Helvetica Neue Light"/>
              <a:cs typeface="Helvetica Neue Light"/>
              <a:sym typeface="Helvetica Neue Light"/>
            </a:endParaRPr>
          </a:p>
        </p:txBody>
      </p:sp>
      <p:sp>
        <p:nvSpPr>
          <p:cNvPr id="85" name="Google Shape;85;p10"/>
          <p:cNvSpPr/>
          <p:nvPr/>
        </p:nvSpPr>
        <p:spPr>
          <a:xfrm rot="5400000">
            <a:off x="2520775" y="2951499"/>
            <a:ext cx="1273800" cy="141903"/>
          </a:xfrm>
          <a:prstGeom prst="rightArrow">
            <a:avLst>
              <a:gd name="adj1" fmla="val 14225"/>
              <a:gd name="adj2" fmla="val 93331"/>
            </a:avLst>
          </a:prstGeom>
          <a:gradFill>
            <a:gsLst>
              <a:gs pos="0">
                <a:srgbClr val="FFFFFF"/>
              </a:gs>
              <a:gs pos="100000">
                <a:srgbClr val="B3B3B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p:nvPr/>
        </p:nvSpPr>
        <p:spPr>
          <a:xfrm rot="-8760238">
            <a:off x="3446669" y="2952159"/>
            <a:ext cx="2306060" cy="142032"/>
          </a:xfrm>
          <a:prstGeom prst="rightArrow">
            <a:avLst>
              <a:gd name="adj1" fmla="val 14225"/>
              <a:gd name="adj2" fmla="val 93331"/>
            </a:avLst>
          </a:prstGeom>
          <a:gradFill>
            <a:gsLst>
              <a:gs pos="0">
                <a:srgbClr val="FFFFFF"/>
              </a:gs>
              <a:gs pos="100000">
                <a:srgbClr val="B3B3B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rot="-10775979">
            <a:off x="1806540" y="1441925"/>
            <a:ext cx="772819" cy="141300"/>
          </a:xfrm>
          <a:prstGeom prst="rightArrow">
            <a:avLst>
              <a:gd name="adj1" fmla="val 14225"/>
              <a:gd name="adj2" fmla="val 93331"/>
            </a:avLst>
          </a:prstGeom>
          <a:gradFill>
            <a:gsLst>
              <a:gs pos="0">
                <a:srgbClr val="FFFFFF"/>
              </a:gs>
              <a:gs pos="100000">
                <a:srgbClr val="B3B3B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p:nvPr/>
        </p:nvSpPr>
        <p:spPr>
          <a:xfrm rot="10199075">
            <a:off x="3530977" y="3514578"/>
            <a:ext cx="3612146" cy="142041"/>
          </a:xfrm>
          <a:prstGeom prst="rightArrow">
            <a:avLst>
              <a:gd name="adj1" fmla="val 14225"/>
              <a:gd name="adj2" fmla="val 93331"/>
            </a:avLst>
          </a:prstGeom>
          <a:gradFill>
            <a:gsLst>
              <a:gs pos="0">
                <a:srgbClr val="FFFFFF"/>
              </a:gs>
              <a:gs pos="100000">
                <a:srgbClr val="B3B3B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0"/>
          <p:cNvSpPr/>
          <p:nvPr/>
        </p:nvSpPr>
        <p:spPr>
          <a:xfrm rot="8160428">
            <a:off x="3059989" y="2652482"/>
            <a:ext cx="2703404" cy="141936"/>
          </a:xfrm>
          <a:prstGeom prst="rightArrow">
            <a:avLst>
              <a:gd name="adj1" fmla="val 14225"/>
              <a:gd name="adj2" fmla="val 93331"/>
            </a:avLst>
          </a:prstGeom>
          <a:gradFill>
            <a:gsLst>
              <a:gs pos="0">
                <a:srgbClr val="FFFFFF"/>
              </a:gs>
              <a:gs pos="100000">
                <a:srgbClr val="B3B3B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0"/>
          <p:cNvSpPr txBox="1"/>
          <p:nvPr/>
        </p:nvSpPr>
        <p:spPr>
          <a:xfrm>
            <a:off x="3488400" y="4821425"/>
            <a:ext cx="1825800" cy="21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FFFFFF"/>
                </a:solidFill>
                <a:latin typeface="Helvetica Neue"/>
                <a:ea typeface="Helvetica Neue"/>
                <a:cs typeface="Helvetica Neue"/>
                <a:sym typeface="Helvetica Neue"/>
              </a:rPr>
              <a:t>Status: January 2020</a:t>
            </a:r>
            <a:endParaRPr sz="1000">
              <a:solidFill>
                <a:srgbClr val="FFFFFF"/>
              </a:solidFill>
              <a:latin typeface="Helvetica Neue Light"/>
              <a:ea typeface="Helvetica Neue Light"/>
              <a:cs typeface="Helvetica Neue Light"/>
              <a:sym typeface="Helvetica Neue Light"/>
            </a:endParaRPr>
          </a:p>
        </p:txBody>
      </p:sp>
      <p:pic>
        <p:nvPicPr>
          <p:cNvPr id="91" name="Google Shape;91;p10"/>
          <p:cNvPicPr preferRelativeResize="0"/>
          <p:nvPr/>
        </p:nvPicPr>
        <p:blipFill>
          <a:blip r:embed="rId9">
            <a:alphaModFix/>
          </a:blip>
          <a:stretch>
            <a:fillRect/>
          </a:stretch>
        </p:blipFill>
        <p:spPr>
          <a:xfrm>
            <a:off x="715215" y="2787108"/>
            <a:ext cx="1093913" cy="951226"/>
          </a:xfrm>
          <a:prstGeom prst="rect">
            <a:avLst/>
          </a:prstGeom>
          <a:noFill/>
          <a:ln>
            <a:noFill/>
          </a:ln>
        </p:spPr>
      </p:pic>
      <p:sp>
        <p:nvSpPr>
          <p:cNvPr id="92" name="Google Shape;92;p10"/>
          <p:cNvSpPr txBox="1"/>
          <p:nvPr/>
        </p:nvSpPr>
        <p:spPr>
          <a:xfrm>
            <a:off x="738838" y="2869787"/>
            <a:ext cx="1040700" cy="80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FFFFFF"/>
                </a:solidFill>
                <a:latin typeface="Helvetica Neue"/>
                <a:ea typeface="Helvetica Neue"/>
                <a:cs typeface="Helvetica Neue"/>
                <a:sym typeface="Helvetica Neue"/>
              </a:rPr>
              <a:t>1.4m</a:t>
            </a:r>
            <a:endParaRPr sz="1200" b="1">
              <a:solidFill>
                <a:srgbClr val="FFFFFF"/>
              </a:solidFill>
              <a:latin typeface="Helvetica Neue"/>
              <a:ea typeface="Helvetica Neue"/>
              <a:cs typeface="Helvetica Neue"/>
              <a:sym typeface="Helvetica Neue"/>
            </a:endParaRPr>
          </a:p>
          <a:p>
            <a:pPr marL="0" lvl="0" indent="0" algn="ctr" rtl="0">
              <a:spcBef>
                <a:spcPts val="0"/>
              </a:spcBef>
              <a:spcAft>
                <a:spcPts val="0"/>
              </a:spcAft>
              <a:buNone/>
            </a:pPr>
            <a:r>
              <a:rPr lang="en-GB" sz="1000" b="1">
                <a:solidFill>
                  <a:srgbClr val="FFFFFF"/>
                </a:solidFill>
                <a:latin typeface="Helvetica Neue"/>
                <a:ea typeface="Helvetica Neue"/>
                <a:cs typeface="Helvetica Neue"/>
                <a:sym typeface="Helvetica Neue"/>
              </a:rPr>
              <a:t>Datasets</a:t>
            </a:r>
            <a:endParaRPr sz="1000" b="1">
              <a:solidFill>
                <a:srgbClr val="FFFFFF"/>
              </a:solidFill>
              <a:latin typeface="Helvetica Neue"/>
              <a:ea typeface="Helvetica Neue"/>
              <a:cs typeface="Helvetica Neue"/>
              <a:sym typeface="Helvetica Neue"/>
            </a:endParaRPr>
          </a:p>
        </p:txBody>
      </p:sp>
      <p:sp>
        <p:nvSpPr>
          <p:cNvPr id="93" name="Google Shape;93;p10"/>
          <p:cNvSpPr/>
          <p:nvPr/>
        </p:nvSpPr>
        <p:spPr>
          <a:xfrm rot="-1846535">
            <a:off x="1530117" y="2443482"/>
            <a:ext cx="1284600" cy="141333"/>
          </a:xfrm>
          <a:prstGeom prst="rightArrow">
            <a:avLst>
              <a:gd name="adj1" fmla="val 14225"/>
              <a:gd name="adj2" fmla="val 93331"/>
            </a:avLst>
          </a:prstGeom>
          <a:gradFill>
            <a:gsLst>
              <a:gs pos="0">
                <a:srgbClr val="FFFFFF"/>
              </a:gs>
              <a:gs pos="100000">
                <a:srgbClr val="B3B3B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txBox="1"/>
          <p:nvPr/>
        </p:nvSpPr>
        <p:spPr>
          <a:xfrm rot="-1879094">
            <a:off x="1615914" y="2355002"/>
            <a:ext cx="914791" cy="22751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rgbClr val="FFFFFF"/>
                </a:solidFill>
                <a:latin typeface="Helvetica Neue"/>
                <a:ea typeface="Helvetica Neue"/>
                <a:cs typeface="Helvetica Neue"/>
                <a:sym typeface="Helvetica Neue"/>
              </a:rPr>
              <a:t>955k </a:t>
            </a:r>
            <a:r>
              <a:rPr lang="en-GB" sz="1000">
                <a:solidFill>
                  <a:srgbClr val="FFFFFF"/>
                </a:solidFill>
                <a:latin typeface="Helvetica Neue"/>
                <a:ea typeface="Helvetica Neue"/>
                <a:cs typeface="Helvetica Neue"/>
                <a:sym typeface="Helvetica Neue"/>
              </a:rPr>
              <a:t>links</a:t>
            </a:r>
            <a:endParaRPr sz="1000">
              <a:solidFill>
                <a:srgbClr val="FFFFFF"/>
              </a:solidFill>
              <a:latin typeface="Helvetica Neue Light"/>
              <a:ea typeface="Helvetica Neue Light"/>
              <a:cs typeface="Helvetica Neue Light"/>
              <a:sym typeface="Helvetica Neue Light"/>
            </a:endParaRPr>
          </a:p>
        </p:txBody>
      </p:sp>
      <p:sp>
        <p:nvSpPr>
          <p:cNvPr id="95" name="Google Shape;95;p10"/>
          <p:cNvSpPr/>
          <p:nvPr/>
        </p:nvSpPr>
        <p:spPr>
          <a:xfrm rot="1625473">
            <a:off x="1645992" y="3700953"/>
            <a:ext cx="1066515" cy="141543"/>
          </a:xfrm>
          <a:prstGeom prst="rightArrow">
            <a:avLst>
              <a:gd name="adj1" fmla="val 14225"/>
              <a:gd name="adj2" fmla="val 93331"/>
            </a:avLst>
          </a:prstGeom>
          <a:gradFill>
            <a:gsLst>
              <a:gs pos="0">
                <a:srgbClr val="FFFFFF"/>
              </a:gs>
              <a:gs pos="100000">
                <a:srgbClr val="B3B3B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0"/>
          <p:cNvSpPr txBox="1"/>
          <p:nvPr/>
        </p:nvSpPr>
        <p:spPr>
          <a:xfrm rot="1616550">
            <a:off x="1540232" y="3621937"/>
            <a:ext cx="1099767" cy="227548"/>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1000" b="1">
                <a:solidFill>
                  <a:srgbClr val="FFFFFF"/>
                </a:solidFill>
                <a:latin typeface="Helvetica Neue"/>
                <a:ea typeface="Helvetica Neue"/>
                <a:cs typeface="Helvetica Neue"/>
                <a:sym typeface="Helvetica Neue"/>
              </a:rPr>
              <a:t>351k </a:t>
            </a:r>
            <a:r>
              <a:rPr lang="en-GB" sz="1000">
                <a:solidFill>
                  <a:srgbClr val="FFFFFF"/>
                </a:solidFill>
                <a:latin typeface="Helvetica Neue"/>
                <a:ea typeface="Helvetica Neue"/>
                <a:cs typeface="Helvetica Neue"/>
                <a:sym typeface="Helvetica Neue"/>
              </a:rPr>
              <a:t>links</a:t>
            </a:r>
            <a:endParaRPr sz="1000">
              <a:solidFill>
                <a:srgbClr val="FFFFFF"/>
              </a:solidFill>
              <a:latin typeface="Helvetica Neue"/>
              <a:ea typeface="Helvetica Neue"/>
              <a:cs typeface="Helvetica Neue"/>
              <a:sym typeface="Helvetica Neue"/>
            </a:endParaRPr>
          </a:p>
          <a:p>
            <a:pPr marL="0" lvl="0" indent="0" algn="ctr" rtl="0">
              <a:lnSpc>
                <a:spcPct val="115000"/>
              </a:lnSpc>
              <a:spcBef>
                <a:spcPts val="0"/>
              </a:spcBef>
              <a:spcAft>
                <a:spcPts val="0"/>
              </a:spcAft>
              <a:buNone/>
            </a:pPr>
            <a:r>
              <a:rPr lang="en-GB" sz="1000" b="1">
                <a:solidFill>
                  <a:srgbClr val="FFFFFF"/>
                </a:solidFill>
                <a:latin typeface="Helvetica Neue"/>
                <a:ea typeface="Helvetica Neue"/>
                <a:cs typeface="Helvetica Neue"/>
                <a:sym typeface="Helvetica Neue"/>
              </a:rPr>
              <a:t>565k </a:t>
            </a:r>
            <a:r>
              <a:rPr lang="en-GB" sz="1000">
                <a:solidFill>
                  <a:srgbClr val="FFFFFF"/>
                </a:solidFill>
                <a:latin typeface="Helvetica Neue"/>
                <a:ea typeface="Helvetica Neue"/>
                <a:cs typeface="Helvetica Neue"/>
                <a:sym typeface="Helvetica Neue"/>
              </a:rPr>
              <a:t>to funders</a:t>
            </a:r>
            <a:endParaRPr sz="1000">
              <a:solidFill>
                <a:srgbClr val="FFFFFF"/>
              </a:solidFill>
              <a:latin typeface="Helvetica Neue"/>
              <a:ea typeface="Helvetica Neue"/>
              <a:cs typeface="Helvetica Neue"/>
              <a:sym typeface="Helvetica Neue"/>
            </a:endParaRPr>
          </a:p>
        </p:txBody>
      </p:sp>
      <p:sp>
        <p:nvSpPr>
          <p:cNvPr id="97" name="Google Shape;97;p10"/>
          <p:cNvSpPr/>
          <p:nvPr/>
        </p:nvSpPr>
        <p:spPr>
          <a:xfrm>
            <a:off x="421800" y="2373575"/>
            <a:ext cx="1680300" cy="1680300"/>
          </a:xfrm>
          <a:prstGeom prst="ellipse">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0"/>
          <p:cNvSpPr txBox="1">
            <a:spLocks noGrp="1"/>
          </p:cNvSpPr>
          <p:nvPr>
            <p:ph type="title"/>
          </p:nvPr>
        </p:nvSpPr>
        <p:spPr>
          <a:xfrm>
            <a:off x="40825" y="70646"/>
            <a:ext cx="78867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The data and links driving Dimensions...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1"/>
          <p:cNvSpPr txBox="1">
            <a:spLocks noGrp="1"/>
          </p:cNvSpPr>
          <p:nvPr>
            <p:ph type="title"/>
          </p:nvPr>
        </p:nvSpPr>
        <p:spPr>
          <a:xfrm>
            <a:off x="40825" y="70646"/>
            <a:ext cx="78867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What brought me here today</a:t>
            </a:r>
            <a:endParaRPr>
              <a:solidFill>
                <a:schemeClr val="lt1"/>
              </a:solidFill>
            </a:endParaRPr>
          </a:p>
        </p:txBody>
      </p:sp>
      <p:sp>
        <p:nvSpPr>
          <p:cNvPr id="104" name="Google Shape;104;p11"/>
          <p:cNvSpPr txBox="1"/>
          <p:nvPr/>
        </p:nvSpPr>
        <p:spPr>
          <a:xfrm>
            <a:off x="246125" y="806825"/>
            <a:ext cx="8547600" cy="34410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Font typeface="Gill Sans"/>
              <a:buChar char="-"/>
            </a:pPr>
            <a:r>
              <a:rPr lang="en-GB" sz="1800">
                <a:solidFill>
                  <a:srgbClr val="333333"/>
                </a:solidFill>
                <a:latin typeface="Gill Sans"/>
                <a:ea typeface="Gill Sans"/>
                <a:cs typeface="Gill Sans"/>
                <a:sym typeface="Gill Sans"/>
              </a:rPr>
              <a:t>2016 spark in SN to create an Open Linked Data Platform: SN SciGraph</a:t>
            </a:r>
            <a:endParaRPr sz="1800">
              <a:solidFill>
                <a:srgbClr val="333333"/>
              </a:solidFill>
              <a:latin typeface="Gill Sans"/>
              <a:ea typeface="Gill Sans"/>
              <a:cs typeface="Gill Sans"/>
              <a:sym typeface="Gill Sans"/>
            </a:endParaRPr>
          </a:p>
          <a:p>
            <a:pPr marL="457200" lvl="0" indent="-342900" algn="l" rtl="0">
              <a:lnSpc>
                <a:spcPct val="150000"/>
              </a:lnSpc>
              <a:spcBef>
                <a:spcPts val="0"/>
              </a:spcBef>
              <a:spcAft>
                <a:spcPts val="0"/>
              </a:spcAft>
              <a:buClr>
                <a:srgbClr val="333333"/>
              </a:buClr>
              <a:buSzPts val="1800"/>
              <a:buFont typeface="Gill Sans"/>
              <a:buChar char="-"/>
            </a:pPr>
            <a:r>
              <a:rPr lang="en-GB" sz="1800">
                <a:solidFill>
                  <a:srgbClr val="333333"/>
                </a:solidFill>
                <a:latin typeface="Gill Sans"/>
                <a:ea typeface="Gill Sans"/>
                <a:cs typeface="Gill Sans"/>
                <a:sym typeface="Gill Sans"/>
              </a:rPr>
              <a:t>“ingest internal and external data silos and </a:t>
            </a:r>
            <a:r>
              <a:rPr lang="en-GB" sz="1800">
                <a:solidFill>
                  <a:schemeClr val="dk1"/>
                </a:solidFill>
                <a:latin typeface="Gill Sans"/>
                <a:ea typeface="Gill Sans"/>
                <a:cs typeface="Gill Sans"/>
                <a:sym typeface="Gill Sans"/>
              </a:rPr>
              <a:t>transform it for re-usage”</a:t>
            </a:r>
            <a:endParaRPr sz="1800">
              <a:solidFill>
                <a:schemeClr val="dk1"/>
              </a:solidFill>
              <a:latin typeface="Gill Sans"/>
              <a:ea typeface="Gill Sans"/>
              <a:cs typeface="Gill Sans"/>
              <a:sym typeface="Gill Sans"/>
            </a:endParaRPr>
          </a:p>
          <a:p>
            <a:pPr marL="457200" lvl="0" indent="-342900" algn="l" rtl="0">
              <a:lnSpc>
                <a:spcPct val="150000"/>
              </a:lnSpc>
              <a:spcBef>
                <a:spcPts val="0"/>
              </a:spcBef>
              <a:spcAft>
                <a:spcPts val="0"/>
              </a:spcAft>
              <a:buClr>
                <a:schemeClr val="dk1"/>
              </a:buClr>
              <a:buSzPts val="1800"/>
              <a:buFont typeface="Gill Sans"/>
              <a:buChar char="-"/>
            </a:pPr>
            <a:r>
              <a:rPr lang="en-GB" sz="1800">
                <a:solidFill>
                  <a:schemeClr val="dk1"/>
                </a:solidFill>
                <a:latin typeface="Gill Sans"/>
                <a:ea typeface="Gill Sans"/>
                <a:cs typeface="Gill Sans"/>
                <a:sym typeface="Gill Sans"/>
              </a:rPr>
              <a:t>In terms of SN SciGraph that means:</a:t>
            </a:r>
            <a:endParaRPr sz="1800">
              <a:solidFill>
                <a:schemeClr val="dk1"/>
              </a:solidFill>
              <a:latin typeface="Gill Sans"/>
              <a:ea typeface="Gill Sans"/>
              <a:cs typeface="Gill Sans"/>
              <a:sym typeface="Gill Sans"/>
            </a:endParaRPr>
          </a:p>
          <a:p>
            <a:pPr marL="914400" lvl="1" indent="-342900" algn="l" rtl="0">
              <a:spcBef>
                <a:spcPts val="0"/>
              </a:spcBef>
              <a:spcAft>
                <a:spcPts val="0"/>
              </a:spcAft>
              <a:buClr>
                <a:schemeClr val="dk1"/>
              </a:buClr>
              <a:buSzPts val="1800"/>
              <a:buFont typeface="Gill Sans"/>
              <a:buChar char="-"/>
            </a:pPr>
            <a:r>
              <a:rPr lang="en-GB" sz="1800">
                <a:solidFill>
                  <a:schemeClr val="dk1"/>
                </a:solidFill>
                <a:latin typeface="Gill Sans"/>
                <a:ea typeface="Gill Sans"/>
                <a:cs typeface="Gill Sans"/>
                <a:sym typeface="Gill Sans"/>
              </a:rPr>
              <a:t>Authors</a:t>
            </a:r>
            <a:endParaRPr sz="1800">
              <a:solidFill>
                <a:schemeClr val="dk1"/>
              </a:solidFill>
              <a:latin typeface="Gill Sans"/>
              <a:ea typeface="Gill Sans"/>
              <a:cs typeface="Gill Sans"/>
              <a:sym typeface="Gill Sans"/>
            </a:endParaRPr>
          </a:p>
          <a:p>
            <a:pPr marL="914400" lvl="1" indent="-342900" algn="l" rtl="0">
              <a:spcBef>
                <a:spcPts val="0"/>
              </a:spcBef>
              <a:spcAft>
                <a:spcPts val="0"/>
              </a:spcAft>
              <a:buClr>
                <a:schemeClr val="dk1"/>
              </a:buClr>
              <a:buSzPts val="1800"/>
              <a:buFont typeface="Gill Sans"/>
              <a:buChar char="-"/>
            </a:pPr>
            <a:r>
              <a:rPr lang="en-GB" sz="1800">
                <a:solidFill>
                  <a:schemeClr val="dk1"/>
                </a:solidFill>
                <a:latin typeface="Gill Sans"/>
                <a:ea typeface="Gill Sans"/>
                <a:cs typeface="Gill Sans"/>
                <a:sym typeface="Gill Sans"/>
              </a:rPr>
              <a:t>Source title</a:t>
            </a:r>
            <a:endParaRPr sz="1800">
              <a:solidFill>
                <a:schemeClr val="dk1"/>
              </a:solidFill>
              <a:latin typeface="Gill Sans"/>
              <a:ea typeface="Gill Sans"/>
              <a:cs typeface="Gill Sans"/>
              <a:sym typeface="Gill Sans"/>
            </a:endParaRPr>
          </a:p>
          <a:p>
            <a:pPr marL="914400" lvl="1" indent="-342900" algn="l" rtl="0">
              <a:spcBef>
                <a:spcPts val="0"/>
              </a:spcBef>
              <a:spcAft>
                <a:spcPts val="0"/>
              </a:spcAft>
              <a:buClr>
                <a:schemeClr val="dk1"/>
              </a:buClr>
              <a:buSzPts val="1800"/>
              <a:buFont typeface="Gill Sans"/>
              <a:buChar char="-"/>
            </a:pPr>
            <a:r>
              <a:rPr lang="en-GB" sz="1800">
                <a:solidFill>
                  <a:schemeClr val="dk1"/>
                </a:solidFill>
                <a:latin typeface="Gill Sans"/>
                <a:ea typeface="Gill Sans"/>
                <a:cs typeface="Gill Sans"/>
                <a:sym typeface="Gill Sans"/>
              </a:rPr>
              <a:t>Subject areas</a:t>
            </a:r>
            <a:endParaRPr sz="1800">
              <a:solidFill>
                <a:schemeClr val="dk1"/>
              </a:solidFill>
              <a:latin typeface="Gill Sans"/>
              <a:ea typeface="Gill Sans"/>
              <a:cs typeface="Gill Sans"/>
              <a:sym typeface="Gill Sans"/>
            </a:endParaRPr>
          </a:p>
          <a:p>
            <a:pPr marL="914400" lvl="1" indent="-342900" algn="l" rtl="0">
              <a:spcBef>
                <a:spcPts val="0"/>
              </a:spcBef>
              <a:spcAft>
                <a:spcPts val="0"/>
              </a:spcAft>
              <a:buClr>
                <a:schemeClr val="dk1"/>
              </a:buClr>
              <a:buSzPts val="1800"/>
              <a:buFont typeface="Gill Sans"/>
              <a:buChar char="-"/>
            </a:pPr>
            <a:r>
              <a:rPr lang="en-GB" sz="1800">
                <a:solidFill>
                  <a:schemeClr val="dk1"/>
                </a:solidFill>
                <a:latin typeface="Gill Sans"/>
                <a:ea typeface="Gill Sans"/>
                <a:cs typeface="Gill Sans"/>
                <a:sym typeface="Gill Sans"/>
              </a:rPr>
              <a:t>Citations</a:t>
            </a:r>
            <a:endParaRPr sz="1800">
              <a:solidFill>
                <a:schemeClr val="dk1"/>
              </a:solidFill>
              <a:latin typeface="Gill Sans"/>
              <a:ea typeface="Gill Sans"/>
              <a:cs typeface="Gill Sans"/>
              <a:sym typeface="Gill Sans"/>
            </a:endParaRPr>
          </a:p>
          <a:p>
            <a:pPr marL="914400" lvl="1" indent="-342900" algn="l" rtl="0">
              <a:spcBef>
                <a:spcPts val="0"/>
              </a:spcBef>
              <a:spcAft>
                <a:spcPts val="0"/>
              </a:spcAft>
              <a:buClr>
                <a:schemeClr val="dk1"/>
              </a:buClr>
              <a:buSzPts val="1800"/>
              <a:buFont typeface="Gill Sans"/>
              <a:buChar char="-"/>
            </a:pPr>
            <a:r>
              <a:rPr lang="en-GB" sz="1800">
                <a:solidFill>
                  <a:schemeClr val="dk1"/>
                </a:solidFill>
                <a:latin typeface="Gill Sans"/>
                <a:ea typeface="Gill Sans"/>
                <a:cs typeface="Gill Sans"/>
                <a:sym typeface="Gill Sans"/>
              </a:rPr>
              <a:t>References</a:t>
            </a:r>
            <a:endParaRPr sz="1800">
              <a:solidFill>
                <a:schemeClr val="dk1"/>
              </a:solidFill>
              <a:latin typeface="Gill Sans"/>
              <a:ea typeface="Gill Sans"/>
              <a:cs typeface="Gill Sans"/>
              <a:sym typeface="Gill Sans"/>
            </a:endParaRPr>
          </a:p>
          <a:p>
            <a:pPr marL="914400" lvl="1" indent="-342900" algn="l" rtl="0">
              <a:spcBef>
                <a:spcPts val="0"/>
              </a:spcBef>
              <a:spcAft>
                <a:spcPts val="0"/>
              </a:spcAft>
              <a:buSzPts val="1800"/>
              <a:buFont typeface="Gill Sans"/>
              <a:buChar char="-"/>
            </a:pPr>
            <a:r>
              <a:rPr lang="en-GB" sz="1800">
                <a:latin typeface="Gill Sans"/>
                <a:ea typeface="Gill Sans"/>
                <a:cs typeface="Gill Sans"/>
                <a:sym typeface="Gill Sans"/>
              </a:rPr>
              <a:t>Grants</a:t>
            </a:r>
            <a:endParaRPr sz="1800">
              <a:latin typeface="Gill Sans"/>
              <a:ea typeface="Gill Sans"/>
              <a:cs typeface="Gill Sans"/>
              <a:sym typeface="Gill Sans"/>
            </a:endParaRPr>
          </a:p>
          <a:p>
            <a:pPr marL="914400" lvl="1" indent="-342900" algn="l" rtl="0">
              <a:spcBef>
                <a:spcPts val="0"/>
              </a:spcBef>
              <a:spcAft>
                <a:spcPts val="0"/>
              </a:spcAft>
              <a:buSzPts val="1800"/>
              <a:buFont typeface="Gill Sans"/>
              <a:buChar char="-"/>
            </a:pPr>
            <a:r>
              <a:rPr lang="en-GB" sz="1800">
                <a:latin typeface="Gill Sans"/>
                <a:ea typeface="Gill Sans"/>
                <a:cs typeface="Gill Sans"/>
                <a:sym typeface="Gill Sans"/>
              </a:rPr>
              <a:t>…</a:t>
            </a:r>
            <a:endParaRPr sz="1800">
              <a:latin typeface="Gill Sans"/>
              <a:ea typeface="Gill Sans"/>
              <a:cs typeface="Gill Sans"/>
              <a:sym typeface="Gill Sans"/>
            </a:endParaRPr>
          </a:p>
          <a:p>
            <a:pPr marL="914400" lvl="1" indent="-342900" algn="l" rtl="0">
              <a:spcBef>
                <a:spcPts val="0"/>
              </a:spcBef>
              <a:spcAft>
                <a:spcPts val="0"/>
              </a:spcAft>
              <a:buSzPts val="1800"/>
              <a:buFont typeface="Gill Sans"/>
              <a:buChar char="-"/>
            </a:pPr>
            <a:r>
              <a:rPr lang="en-GB" sz="1800" u="sng">
                <a:solidFill>
                  <a:schemeClr val="dk1"/>
                </a:solidFill>
                <a:latin typeface="Gill Sans"/>
                <a:ea typeface="Gill Sans"/>
                <a:cs typeface="Gill Sans"/>
                <a:sym typeface="Gill Sans"/>
              </a:rPr>
              <a:t>Affiliations</a:t>
            </a:r>
            <a:endParaRPr sz="1800">
              <a:latin typeface="Gill Sans"/>
              <a:ea typeface="Gill Sans"/>
              <a:cs typeface="Gill Sans"/>
              <a:sym typeface="Gill Sans"/>
            </a:endParaRPr>
          </a:p>
          <a:p>
            <a:pPr marL="0" lvl="0" indent="0" algn="l" rtl="0">
              <a:spcBef>
                <a:spcPts val="0"/>
              </a:spcBef>
              <a:spcAft>
                <a:spcPts val="0"/>
              </a:spcAft>
              <a:buNone/>
            </a:pPr>
            <a:endParaRPr sz="1800">
              <a:solidFill>
                <a:srgbClr val="333333"/>
              </a:solidFill>
              <a:latin typeface="Gill Sans"/>
              <a:ea typeface="Gill Sans"/>
              <a:cs typeface="Gill Sans"/>
              <a:sym typeface="Gill Sans"/>
            </a:endParaRPr>
          </a:p>
          <a:p>
            <a:pPr marL="457200" lvl="0" indent="0" algn="l" rtl="0">
              <a:spcBef>
                <a:spcPts val="0"/>
              </a:spcBef>
              <a:spcAft>
                <a:spcPts val="0"/>
              </a:spcAft>
              <a:buNone/>
            </a:pPr>
            <a:endParaRPr sz="1800">
              <a:solidFill>
                <a:srgbClr val="333333"/>
              </a:solidFill>
              <a:latin typeface="Gill Sans"/>
              <a:ea typeface="Gill Sans"/>
              <a:cs typeface="Gill Sans"/>
              <a:sym typeface="Gill Sans"/>
            </a:endParaRPr>
          </a:p>
        </p:txBody>
      </p:sp>
      <p:pic>
        <p:nvPicPr>
          <p:cNvPr id="105" name="Google Shape;105;p11"/>
          <p:cNvPicPr preferRelativeResize="0"/>
          <p:nvPr/>
        </p:nvPicPr>
        <p:blipFill>
          <a:blip r:embed="rId3">
            <a:alphaModFix/>
          </a:blip>
          <a:stretch>
            <a:fillRect/>
          </a:stretch>
        </p:blipFill>
        <p:spPr>
          <a:xfrm>
            <a:off x="4234778" y="1616176"/>
            <a:ext cx="3785974" cy="2876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2"/>
          <p:cNvSpPr txBox="1">
            <a:spLocks noGrp="1"/>
          </p:cNvSpPr>
          <p:nvPr>
            <p:ph type="title"/>
          </p:nvPr>
        </p:nvSpPr>
        <p:spPr>
          <a:xfrm>
            <a:off x="40825" y="70646"/>
            <a:ext cx="78867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The problem is: Affiliations strings are hard :(</a:t>
            </a:r>
            <a:endParaRPr/>
          </a:p>
        </p:txBody>
      </p:sp>
      <p:sp>
        <p:nvSpPr>
          <p:cNvPr id="111" name="Google Shape;111;p12"/>
          <p:cNvSpPr txBox="1"/>
          <p:nvPr/>
        </p:nvSpPr>
        <p:spPr>
          <a:xfrm>
            <a:off x="246125" y="806821"/>
            <a:ext cx="8547600" cy="365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solidFill>
                  <a:srgbClr val="333333"/>
                </a:solidFill>
                <a:latin typeface="Gill Sans"/>
                <a:ea typeface="Gill Sans"/>
                <a:cs typeface="Gill Sans"/>
                <a:sym typeface="Gill Sans"/>
              </a:rPr>
              <a:t>Cambridge Institute of Therapeutic Immunology &amp; Infectious Disease (CITIID), Jeffrey Cheah Biomedical Centre, University of Cambridge, Puddicombe Way, Cambridge CB2 0AW, UK </a:t>
            </a:r>
            <a:endParaRPr sz="1800">
              <a:solidFill>
                <a:srgbClr val="333333"/>
              </a:solidFill>
              <a:latin typeface="Gill Sans"/>
              <a:ea typeface="Gill Sans"/>
              <a:cs typeface="Gill Sans"/>
              <a:sym typeface="Gill Sans"/>
            </a:endParaRPr>
          </a:p>
          <a:p>
            <a:pPr marL="0" lvl="0" indent="0" algn="ctr" rtl="0">
              <a:spcBef>
                <a:spcPts val="0"/>
              </a:spcBef>
              <a:spcAft>
                <a:spcPts val="0"/>
              </a:spcAft>
              <a:buNone/>
            </a:pPr>
            <a:endParaRPr sz="1800">
              <a:solidFill>
                <a:srgbClr val="333333"/>
              </a:solidFill>
              <a:latin typeface="Gill Sans"/>
              <a:ea typeface="Gill Sans"/>
              <a:cs typeface="Gill Sans"/>
              <a:sym typeface="Gill Sans"/>
            </a:endParaRPr>
          </a:p>
          <a:p>
            <a:pPr marL="0" lvl="0" indent="0" algn="ctr" rtl="0">
              <a:spcBef>
                <a:spcPts val="0"/>
              </a:spcBef>
              <a:spcAft>
                <a:spcPts val="0"/>
              </a:spcAft>
              <a:buNone/>
            </a:pPr>
            <a:r>
              <a:rPr lang="en-GB" sz="1800">
                <a:solidFill>
                  <a:srgbClr val="333333"/>
                </a:solidFill>
                <a:latin typeface="Gill Sans"/>
                <a:ea typeface="Gill Sans"/>
                <a:cs typeface="Gill Sans"/>
                <a:sym typeface="Gill Sans"/>
              </a:rPr>
              <a:t>=&gt; </a:t>
            </a:r>
            <a:endParaRPr sz="1800">
              <a:solidFill>
                <a:srgbClr val="333333"/>
              </a:solidFill>
              <a:latin typeface="Gill Sans"/>
              <a:ea typeface="Gill Sans"/>
              <a:cs typeface="Gill Sans"/>
              <a:sym typeface="Gill Sans"/>
            </a:endParaRPr>
          </a:p>
          <a:p>
            <a:pPr marL="0" lvl="0" indent="0" algn="ctr" rtl="0">
              <a:spcBef>
                <a:spcPts val="0"/>
              </a:spcBef>
              <a:spcAft>
                <a:spcPts val="0"/>
              </a:spcAft>
              <a:buNone/>
            </a:pPr>
            <a:endParaRPr sz="1800">
              <a:solidFill>
                <a:srgbClr val="333333"/>
              </a:solidFill>
              <a:latin typeface="Gill Sans"/>
              <a:ea typeface="Gill Sans"/>
              <a:cs typeface="Gill Sans"/>
              <a:sym typeface="Gill Sans"/>
            </a:endParaRPr>
          </a:p>
          <a:p>
            <a:pPr marL="0" lvl="0" indent="0" algn="ctr" rtl="0">
              <a:spcBef>
                <a:spcPts val="0"/>
              </a:spcBef>
              <a:spcAft>
                <a:spcPts val="0"/>
              </a:spcAft>
              <a:buNone/>
            </a:pPr>
            <a:r>
              <a:rPr lang="en-GB" sz="1800">
                <a:solidFill>
                  <a:srgbClr val="333333"/>
                </a:solidFill>
                <a:latin typeface="Gill Sans"/>
                <a:ea typeface="Gill Sans"/>
                <a:cs typeface="Gill Sans"/>
                <a:sym typeface="Gill Sans"/>
              </a:rPr>
              <a:t>Department of Sociology, University of Cambridge, Cambridge, UK</a:t>
            </a:r>
            <a:endParaRPr sz="1800">
              <a:solidFill>
                <a:srgbClr val="333333"/>
              </a:solidFill>
              <a:latin typeface="Gill Sans"/>
              <a:ea typeface="Gill Sans"/>
              <a:cs typeface="Gill Sans"/>
              <a:sym typeface="Gill Sans"/>
            </a:endParaRPr>
          </a:p>
          <a:p>
            <a:pPr marL="0" lvl="0" indent="0" algn="ctr" rtl="0">
              <a:spcBef>
                <a:spcPts val="0"/>
              </a:spcBef>
              <a:spcAft>
                <a:spcPts val="0"/>
              </a:spcAft>
              <a:buNone/>
            </a:pPr>
            <a:endParaRPr sz="1800">
              <a:solidFill>
                <a:srgbClr val="333333"/>
              </a:solidFill>
              <a:latin typeface="Gill Sans"/>
              <a:ea typeface="Gill Sans"/>
              <a:cs typeface="Gill Sans"/>
              <a:sym typeface="Gill Sans"/>
            </a:endParaRPr>
          </a:p>
          <a:p>
            <a:pPr marL="0" lvl="0" indent="0" algn="ctr" rtl="0">
              <a:spcBef>
                <a:spcPts val="0"/>
              </a:spcBef>
              <a:spcAft>
                <a:spcPts val="0"/>
              </a:spcAft>
              <a:buNone/>
            </a:pPr>
            <a:r>
              <a:rPr lang="en-GB" sz="1800">
                <a:solidFill>
                  <a:srgbClr val="333333"/>
                </a:solidFill>
                <a:latin typeface="Gill Sans"/>
                <a:ea typeface="Gill Sans"/>
                <a:cs typeface="Gill Sans"/>
                <a:sym typeface="Gill Sans"/>
              </a:rPr>
              <a:t>!=&gt; </a:t>
            </a:r>
            <a:endParaRPr sz="1800">
              <a:solidFill>
                <a:srgbClr val="333333"/>
              </a:solidFill>
              <a:latin typeface="Gill Sans"/>
              <a:ea typeface="Gill Sans"/>
              <a:cs typeface="Gill Sans"/>
              <a:sym typeface="Gill Sans"/>
            </a:endParaRPr>
          </a:p>
          <a:p>
            <a:pPr marL="0" lvl="0" indent="0" algn="ctr" rtl="0">
              <a:spcBef>
                <a:spcPts val="0"/>
              </a:spcBef>
              <a:spcAft>
                <a:spcPts val="0"/>
              </a:spcAft>
              <a:buNone/>
            </a:pPr>
            <a:endParaRPr sz="1800">
              <a:solidFill>
                <a:srgbClr val="333333"/>
              </a:solidFill>
              <a:latin typeface="Gill Sans"/>
              <a:ea typeface="Gill Sans"/>
              <a:cs typeface="Gill Sans"/>
              <a:sym typeface="Gill Sans"/>
            </a:endParaRPr>
          </a:p>
          <a:p>
            <a:pPr marL="0" lvl="0" indent="0" algn="ctr" rtl="0">
              <a:spcBef>
                <a:spcPts val="0"/>
              </a:spcBef>
              <a:spcAft>
                <a:spcPts val="0"/>
              </a:spcAft>
              <a:buNone/>
            </a:pPr>
            <a:r>
              <a:rPr lang="en-GB" sz="1800">
                <a:solidFill>
                  <a:srgbClr val="333333"/>
                </a:solidFill>
                <a:latin typeface="Gill Sans"/>
                <a:ea typeface="Gill Sans"/>
                <a:cs typeface="Gill Sans"/>
                <a:sym typeface="Gill Sans"/>
              </a:rPr>
              <a:t>Laboratory for Particle Physics and Cosmology, Harvard University, Cambridge, MA, United States</a:t>
            </a:r>
            <a:endParaRPr sz="1800">
              <a:solidFill>
                <a:srgbClr val="333333"/>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3"/>
          <p:cNvSpPr txBox="1"/>
          <p:nvPr/>
        </p:nvSpPr>
        <p:spPr>
          <a:xfrm>
            <a:off x="246125" y="806821"/>
            <a:ext cx="8547600" cy="3658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Gill Sans"/>
              <a:buChar char="-"/>
            </a:pPr>
            <a:r>
              <a:rPr lang="en-GB" sz="1800">
                <a:solidFill>
                  <a:srgbClr val="333333"/>
                </a:solidFill>
                <a:latin typeface="Gill Sans"/>
                <a:ea typeface="Gill Sans"/>
                <a:cs typeface="Gill Sans"/>
                <a:sym typeface="Gill Sans"/>
              </a:rPr>
              <a:t>SN SciGraph needed help with the disambiguation of organisational source data</a:t>
            </a:r>
            <a:endParaRPr sz="1800">
              <a:solidFill>
                <a:srgbClr val="333333"/>
              </a:solidFill>
              <a:latin typeface="Gill Sans"/>
              <a:ea typeface="Gill Sans"/>
              <a:cs typeface="Gill Sans"/>
              <a:sym typeface="Gill Sans"/>
            </a:endParaRPr>
          </a:p>
          <a:p>
            <a:pPr marL="914400" lvl="1" indent="-342900" algn="l" rtl="0">
              <a:spcBef>
                <a:spcPts val="0"/>
              </a:spcBef>
              <a:spcAft>
                <a:spcPts val="0"/>
              </a:spcAft>
              <a:buClr>
                <a:srgbClr val="333333"/>
              </a:buClr>
              <a:buSzPts val="1800"/>
              <a:buFont typeface="Gill Sans"/>
              <a:buChar char="-"/>
            </a:pPr>
            <a:r>
              <a:rPr lang="en-GB" sz="1800">
                <a:solidFill>
                  <a:srgbClr val="333333"/>
                </a:solidFill>
                <a:latin typeface="Gill Sans"/>
                <a:ea typeface="Gill Sans"/>
                <a:cs typeface="Gill Sans"/>
                <a:sym typeface="Gill Sans"/>
              </a:rPr>
              <a:t>A persistent identifier for organisations was needed that was</a:t>
            </a:r>
            <a:endParaRPr sz="1800">
              <a:solidFill>
                <a:srgbClr val="333333"/>
              </a:solidFill>
              <a:latin typeface="Gill Sans"/>
              <a:ea typeface="Gill Sans"/>
              <a:cs typeface="Gill Sans"/>
              <a:sym typeface="Gill Sans"/>
            </a:endParaRPr>
          </a:p>
          <a:p>
            <a:pPr marL="1371600" lvl="2" indent="-342900" algn="l" rtl="0">
              <a:spcBef>
                <a:spcPts val="0"/>
              </a:spcBef>
              <a:spcAft>
                <a:spcPts val="0"/>
              </a:spcAft>
              <a:buClr>
                <a:srgbClr val="333333"/>
              </a:buClr>
              <a:buSzPts val="1800"/>
              <a:buFont typeface="Gill Sans"/>
              <a:buChar char="-"/>
            </a:pPr>
            <a:r>
              <a:rPr lang="en-GB" sz="1800">
                <a:solidFill>
                  <a:srgbClr val="333333"/>
                </a:solidFill>
                <a:latin typeface="Gill Sans"/>
                <a:ea typeface="Gill Sans"/>
                <a:cs typeface="Gill Sans"/>
                <a:sym typeface="Gill Sans"/>
              </a:rPr>
              <a:t>Reliable</a:t>
            </a:r>
            <a:endParaRPr sz="1800">
              <a:solidFill>
                <a:srgbClr val="333333"/>
              </a:solidFill>
              <a:latin typeface="Gill Sans"/>
              <a:ea typeface="Gill Sans"/>
              <a:cs typeface="Gill Sans"/>
              <a:sym typeface="Gill Sans"/>
            </a:endParaRPr>
          </a:p>
          <a:p>
            <a:pPr marL="1371600" lvl="2" indent="-342900" algn="l" rtl="0">
              <a:spcBef>
                <a:spcPts val="0"/>
              </a:spcBef>
              <a:spcAft>
                <a:spcPts val="0"/>
              </a:spcAft>
              <a:buClr>
                <a:srgbClr val="333333"/>
              </a:buClr>
              <a:buSzPts val="1800"/>
              <a:buFont typeface="Gill Sans"/>
              <a:buChar char="-"/>
            </a:pPr>
            <a:r>
              <a:rPr lang="en-GB" sz="1800">
                <a:solidFill>
                  <a:srgbClr val="333333"/>
                </a:solidFill>
                <a:latin typeface="Gill Sans"/>
                <a:ea typeface="Gill Sans"/>
                <a:cs typeface="Gill Sans"/>
                <a:sym typeface="Gill Sans"/>
              </a:rPr>
              <a:t>Robust</a:t>
            </a:r>
            <a:br>
              <a:rPr lang="en-GB" sz="1800">
                <a:solidFill>
                  <a:srgbClr val="333333"/>
                </a:solidFill>
                <a:latin typeface="Gill Sans"/>
                <a:ea typeface="Gill Sans"/>
                <a:cs typeface="Gill Sans"/>
                <a:sym typeface="Gill Sans"/>
              </a:rPr>
            </a:br>
            <a:endParaRPr sz="1800">
              <a:solidFill>
                <a:srgbClr val="333333"/>
              </a:solidFill>
              <a:latin typeface="Gill Sans"/>
              <a:ea typeface="Gill Sans"/>
              <a:cs typeface="Gill Sans"/>
              <a:sym typeface="Gill Sans"/>
            </a:endParaRPr>
          </a:p>
          <a:p>
            <a:pPr marL="914400" lvl="1" indent="-342900" algn="l" rtl="0">
              <a:spcBef>
                <a:spcPts val="0"/>
              </a:spcBef>
              <a:spcAft>
                <a:spcPts val="0"/>
              </a:spcAft>
              <a:buClr>
                <a:srgbClr val="333333"/>
              </a:buClr>
              <a:buSzPts val="1800"/>
              <a:buFont typeface="Gill Sans"/>
              <a:buChar char="-"/>
            </a:pPr>
            <a:r>
              <a:rPr lang="en-GB" sz="1800">
                <a:solidFill>
                  <a:srgbClr val="333333"/>
                </a:solidFill>
                <a:latin typeface="Gill Sans"/>
                <a:ea typeface="Gill Sans"/>
                <a:cs typeface="Gill Sans"/>
                <a:sym typeface="Gill Sans"/>
              </a:rPr>
              <a:t>A trustworthy service was required that could</a:t>
            </a:r>
            <a:endParaRPr sz="1800">
              <a:solidFill>
                <a:srgbClr val="333333"/>
              </a:solidFill>
              <a:latin typeface="Gill Sans"/>
              <a:ea typeface="Gill Sans"/>
              <a:cs typeface="Gill Sans"/>
              <a:sym typeface="Gill Sans"/>
            </a:endParaRPr>
          </a:p>
          <a:p>
            <a:pPr marL="1371600" lvl="2" indent="-342900" algn="l" rtl="0">
              <a:spcBef>
                <a:spcPts val="0"/>
              </a:spcBef>
              <a:spcAft>
                <a:spcPts val="0"/>
              </a:spcAft>
              <a:buClr>
                <a:srgbClr val="333333"/>
              </a:buClr>
              <a:buSzPts val="1800"/>
              <a:buFont typeface="Gill Sans"/>
              <a:buChar char="-"/>
            </a:pPr>
            <a:r>
              <a:rPr lang="en-GB" sz="1800">
                <a:solidFill>
                  <a:srgbClr val="333333"/>
                </a:solidFill>
                <a:latin typeface="Gill Sans"/>
                <a:ea typeface="Gill Sans"/>
                <a:cs typeface="Gill Sans"/>
                <a:sym typeface="Gill Sans"/>
              </a:rPr>
              <a:t>Be queried with the sometimes messy affiliation data</a:t>
            </a:r>
            <a:endParaRPr sz="1800">
              <a:solidFill>
                <a:srgbClr val="333333"/>
              </a:solidFill>
              <a:latin typeface="Gill Sans"/>
              <a:ea typeface="Gill Sans"/>
              <a:cs typeface="Gill Sans"/>
              <a:sym typeface="Gill Sans"/>
            </a:endParaRPr>
          </a:p>
          <a:p>
            <a:pPr marL="1371600" lvl="2" indent="-342900" algn="l" rtl="0">
              <a:spcBef>
                <a:spcPts val="0"/>
              </a:spcBef>
              <a:spcAft>
                <a:spcPts val="0"/>
              </a:spcAft>
              <a:buClr>
                <a:srgbClr val="333333"/>
              </a:buClr>
              <a:buSzPts val="1800"/>
              <a:buFont typeface="Gill Sans"/>
              <a:buChar char="-"/>
            </a:pPr>
            <a:r>
              <a:rPr lang="en-GB" sz="1800">
                <a:solidFill>
                  <a:srgbClr val="333333"/>
                </a:solidFill>
                <a:latin typeface="Gill Sans"/>
                <a:ea typeface="Gill Sans"/>
                <a:cs typeface="Gill Sans"/>
                <a:sym typeface="Gill Sans"/>
              </a:rPr>
              <a:t>Return that PID reliably and robustly for the affiliations data</a:t>
            </a:r>
            <a:endParaRPr sz="1800">
              <a:solidFill>
                <a:srgbClr val="333333"/>
              </a:solidFill>
              <a:latin typeface="Gill Sans"/>
              <a:ea typeface="Gill Sans"/>
              <a:cs typeface="Gill Sans"/>
              <a:sym typeface="Gill Sans"/>
            </a:endParaRPr>
          </a:p>
          <a:p>
            <a:pPr marL="0" lvl="0" indent="0" algn="l" rtl="0">
              <a:spcBef>
                <a:spcPts val="0"/>
              </a:spcBef>
              <a:spcAft>
                <a:spcPts val="0"/>
              </a:spcAft>
              <a:buNone/>
            </a:pPr>
            <a:endParaRPr sz="1800">
              <a:solidFill>
                <a:srgbClr val="333333"/>
              </a:solidFill>
              <a:latin typeface="Gill Sans"/>
              <a:ea typeface="Gill Sans"/>
              <a:cs typeface="Gill Sans"/>
              <a:sym typeface="Gill Sans"/>
            </a:endParaRPr>
          </a:p>
        </p:txBody>
      </p:sp>
      <p:sp>
        <p:nvSpPr>
          <p:cNvPr id="117" name="Google Shape;117;p13"/>
          <p:cNvSpPr txBox="1">
            <a:spLocks noGrp="1"/>
          </p:cNvSpPr>
          <p:nvPr>
            <p:ph type="title"/>
          </p:nvPr>
        </p:nvSpPr>
        <p:spPr>
          <a:xfrm>
            <a:off x="40825" y="70646"/>
            <a:ext cx="7886700" cy="38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GRID to the rescue!</a:t>
            </a:r>
            <a:endParaRPr/>
          </a:p>
        </p:txBody>
      </p:sp>
      <p:pic>
        <p:nvPicPr>
          <p:cNvPr id="118" name="Google Shape;118;p13" descr="Image result for grid.ac"/>
          <p:cNvPicPr preferRelativeResize="0"/>
          <p:nvPr/>
        </p:nvPicPr>
        <p:blipFill>
          <a:blip r:embed="rId3">
            <a:alphaModFix/>
          </a:blip>
          <a:stretch>
            <a:fillRect/>
          </a:stretch>
        </p:blipFill>
        <p:spPr>
          <a:xfrm>
            <a:off x="2767325" y="3343225"/>
            <a:ext cx="3505200" cy="1066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Digital Science brand">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731</Words>
  <Application>Microsoft Office PowerPoint</Application>
  <PresentationFormat>On-screen Show (16:9)</PresentationFormat>
  <Paragraphs>151</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Gill Sans</vt:lpstr>
      <vt:lpstr>Calibri</vt:lpstr>
      <vt:lpstr>Arial</vt:lpstr>
      <vt:lpstr>Helvetica Neue</vt:lpstr>
      <vt:lpstr>Helvetica Neue Light</vt:lpstr>
      <vt:lpstr>1_Custom Design</vt:lpstr>
      <vt:lpstr>PowerPoint Presentation</vt:lpstr>
      <vt:lpstr>PowerPoint Presentation</vt:lpstr>
      <vt:lpstr>SN SciGraph A linked Open Data platform for the scholarly domain</vt:lpstr>
      <vt:lpstr>What brought me here today</vt:lpstr>
      <vt:lpstr>What brought me here today</vt:lpstr>
      <vt:lpstr>The data and links driving Dimensions...</vt:lpstr>
      <vt:lpstr>What brought me here today</vt:lpstr>
      <vt:lpstr>The problem is: Affiliations strings are hard :(</vt:lpstr>
      <vt:lpstr>GRID to the rescue!</vt:lpstr>
      <vt:lpstr>Affiliations strings aren’t hard anymore :)</vt:lpstr>
      <vt:lpstr>Missions of an organisation identifier - Capture data accurately</vt:lpstr>
      <vt:lpstr>Missions of an organisation identifier - Ensure robust reporting</vt:lpstr>
      <vt:lpstr>Missions of an organisation identifier - Disambiguate your data</vt:lpstr>
      <vt:lpstr>PowerPoint Presentation</vt:lpstr>
      <vt:lpstr>PowerPoint Presentation</vt:lpstr>
      <vt:lpstr>PowerPoint Presentation</vt:lpstr>
      <vt:lpstr>Who is using GRID?</vt:lpstr>
      <vt:lpstr>How GRID helps to create and run SN SciGraph</vt:lpstr>
      <vt:lpstr>SN SciGraph: Facts &amp; Figures</vt:lpstr>
      <vt:lpstr>What we have learned</vt:lpstr>
      <vt:lpstr>Why this success story?</vt:lpstr>
      <vt:lpstr>Questions?</vt:lpstr>
      <vt:lpstr>If you want to know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Poul Meier Melchiorsen</dc:creator>
  <cp:lastModifiedBy>Poul Meier Melchiorsen</cp:lastModifiedBy>
  <cp:revision>1</cp:revision>
  <dcterms:modified xsi:type="dcterms:W3CDTF">2020-03-04T08:33:51Z</dcterms:modified>
</cp:coreProperties>
</file>